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3" d="100"/>
          <a:sy n="73" d="100"/>
        </p:scale>
        <p:origin x="16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0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72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59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60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8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24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9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6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59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48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6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54" r:id="rId6"/>
    <p:sldLayoutId id="2147483750" r:id="rId7"/>
    <p:sldLayoutId id="2147483751" r:id="rId8"/>
    <p:sldLayoutId id="2147483752" r:id="rId9"/>
    <p:sldLayoutId id="2147483753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1D983374-3839-4F06-972D-B4C3CF238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3" descr="Mavi ve pembe mermer gibi tasarım">
            <a:extLst>
              <a:ext uri="{FF2B5EF4-FFF2-40B4-BE49-F238E27FC236}">
                <a16:creationId xmlns:a16="http://schemas.microsoft.com/office/drawing/2014/main" id="{6C2912CA-104F-54BF-CD16-58FBD267AF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22" r="4680" b="1"/>
          <a:stretch/>
        </p:blipFill>
        <p:spPr>
          <a:xfrm>
            <a:off x="4285860" y="10"/>
            <a:ext cx="7906139" cy="6857989"/>
          </a:xfrm>
          <a:prstGeom prst="rect">
            <a:avLst/>
          </a:prstGeom>
        </p:spPr>
      </p:pic>
      <p:sp useBgFill="1">
        <p:nvSpPr>
          <p:cNvPr id="25" name="Freeform: Shape 12">
            <a:extLst>
              <a:ext uri="{FF2B5EF4-FFF2-40B4-BE49-F238E27FC236}">
                <a16:creationId xmlns:a16="http://schemas.microsoft.com/office/drawing/2014/main" id="{F1D5403D-09EC-41DB-B916-A09C0E5AE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592970" cy="6858000"/>
          </a:xfrm>
          <a:custGeom>
            <a:avLst/>
            <a:gdLst>
              <a:gd name="connsiteX0" fmla="*/ 4912746 w 5592970"/>
              <a:gd name="connsiteY0" fmla="*/ 2355321 h 6897159"/>
              <a:gd name="connsiteX1" fmla="*/ 4714738 w 5592970"/>
              <a:gd name="connsiteY1" fmla="*/ 2553329 h 6897159"/>
              <a:gd name="connsiteX2" fmla="*/ 4912746 w 5592970"/>
              <a:gd name="connsiteY2" fmla="*/ 2751337 h 6897159"/>
              <a:gd name="connsiteX3" fmla="*/ 5110754 w 5592970"/>
              <a:gd name="connsiteY3" fmla="*/ 2553329 h 6897159"/>
              <a:gd name="connsiteX4" fmla="*/ 4912746 w 5592970"/>
              <a:gd name="connsiteY4" fmla="*/ 2355321 h 6897159"/>
              <a:gd name="connsiteX5" fmla="*/ 4769785 w 5592970"/>
              <a:gd name="connsiteY5" fmla="*/ 1301525 h 6897159"/>
              <a:gd name="connsiteX6" fmla="*/ 4358192 w 5592970"/>
              <a:gd name="connsiteY6" fmla="*/ 1713118 h 6897159"/>
              <a:gd name="connsiteX7" fmla="*/ 4769785 w 5592970"/>
              <a:gd name="connsiteY7" fmla="*/ 2124711 h 6897159"/>
              <a:gd name="connsiteX8" fmla="*/ 5181378 w 5592970"/>
              <a:gd name="connsiteY8" fmla="*/ 1713118 h 6897159"/>
              <a:gd name="connsiteX9" fmla="*/ 4769785 w 5592970"/>
              <a:gd name="connsiteY9" fmla="*/ 1301525 h 6897159"/>
              <a:gd name="connsiteX10" fmla="*/ 1485712 w 5592970"/>
              <a:gd name="connsiteY10" fmla="*/ 0 h 6897159"/>
              <a:gd name="connsiteX11" fmla="*/ 1911850 w 5592970"/>
              <a:gd name="connsiteY11" fmla="*/ 0 h 6897159"/>
              <a:gd name="connsiteX12" fmla="*/ 4693359 w 5592970"/>
              <a:gd name="connsiteY12" fmla="*/ 0 h 6897159"/>
              <a:gd name="connsiteX13" fmla="*/ 4687196 w 5592970"/>
              <a:gd name="connsiteY13" fmla="*/ 186052 h 6897159"/>
              <a:gd name="connsiteX14" fmla="*/ 4689492 w 5592970"/>
              <a:gd name="connsiteY14" fmla="*/ 422393 h 6897159"/>
              <a:gd name="connsiteX15" fmla="*/ 5029277 w 5592970"/>
              <a:gd name="connsiteY15" fmla="*/ 1074198 h 6897159"/>
              <a:gd name="connsiteX16" fmla="*/ 5368989 w 5592970"/>
              <a:gd name="connsiteY16" fmla="*/ 2604190 h 6897159"/>
              <a:gd name="connsiteX17" fmla="*/ 5030698 w 5592970"/>
              <a:gd name="connsiteY17" fmla="*/ 3182337 h 6897159"/>
              <a:gd name="connsiteX18" fmla="*/ 4910556 w 5592970"/>
              <a:gd name="connsiteY18" fmla="*/ 4667756 h 6897159"/>
              <a:gd name="connsiteX19" fmla="*/ 5374561 w 5592970"/>
              <a:gd name="connsiteY19" fmla="*/ 5703238 h 6897159"/>
              <a:gd name="connsiteX20" fmla="*/ 5591170 w 5592970"/>
              <a:gd name="connsiteY20" fmla="*/ 6745970 h 6897159"/>
              <a:gd name="connsiteX21" fmla="*/ 5592970 w 5592970"/>
              <a:gd name="connsiteY21" fmla="*/ 6897158 h 6897159"/>
              <a:gd name="connsiteX22" fmla="*/ 2734191 w 5592970"/>
              <a:gd name="connsiteY22" fmla="*/ 6897158 h 6897159"/>
              <a:gd name="connsiteX23" fmla="*/ 2734191 w 5592970"/>
              <a:gd name="connsiteY23" fmla="*/ 6897159 h 6897159"/>
              <a:gd name="connsiteX24" fmla="*/ 0 w 5592970"/>
              <a:gd name="connsiteY24" fmla="*/ 6897159 h 6897159"/>
              <a:gd name="connsiteX25" fmla="*/ 0 w 5592970"/>
              <a:gd name="connsiteY25" fmla="*/ 1 h 6897159"/>
              <a:gd name="connsiteX26" fmla="*/ 1485712 w 5592970"/>
              <a:gd name="connsiteY26" fmla="*/ 1 h 689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92970" h="6897159">
                <a:moveTo>
                  <a:pt x="4912746" y="2355321"/>
                </a:moveTo>
                <a:cubicBezTo>
                  <a:pt x="4803389" y="2355321"/>
                  <a:pt x="4714738" y="2443972"/>
                  <a:pt x="4714738" y="2553329"/>
                </a:cubicBezTo>
                <a:cubicBezTo>
                  <a:pt x="4714738" y="2662686"/>
                  <a:pt x="4803389" y="2751337"/>
                  <a:pt x="4912746" y="2751337"/>
                </a:cubicBezTo>
                <a:cubicBezTo>
                  <a:pt x="5022103" y="2751337"/>
                  <a:pt x="5110754" y="2662686"/>
                  <a:pt x="5110754" y="2553329"/>
                </a:cubicBezTo>
                <a:cubicBezTo>
                  <a:pt x="5110754" y="2443972"/>
                  <a:pt x="5022103" y="2355321"/>
                  <a:pt x="4912746" y="2355321"/>
                </a:cubicBezTo>
                <a:close/>
                <a:moveTo>
                  <a:pt x="4769785" y="1301525"/>
                </a:moveTo>
                <a:cubicBezTo>
                  <a:pt x="4542468" y="1301525"/>
                  <a:pt x="4358192" y="1485801"/>
                  <a:pt x="4358192" y="1713118"/>
                </a:cubicBezTo>
                <a:cubicBezTo>
                  <a:pt x="4358192" y="1940435"/>
                  <a:pt x="4542468" y="2124711"/>
                  <a:pt x="4769785" y="2124711"/>
                </a:cubicBezTo>
                <a:cubicBezTo>
                  <a:pt x="4997102" y="2124711"/>
                  <a:pt x="5181378" y="1940435"/>
                  <a:pt x="5181378" y="1713118"/>
                </a:cubicBezTo>
                <a:cubicBezTo>
                  <a:pt x="5181378" y="1485801"/>
                  <a:pt x="4997102" y="1301525"/>
                  <a:pt x="4769785" y="1301525"/>
                </a:cubicBezTo>
                <a:close/>
                <a:moveTo>
                  <a:pt x="1485712" y="0"/>
                </a:moveTo>
                <a:lnTo>
                  <a:pt x="1911850" y="0"/>
                </a:lnTo>
                <a:lnTo>
                  <a:pt x="4693359" y="0"/>
                </a:lnTo>
                <a:lnTo>
                  <a:pt x="4687196" y="186052"/>
                </a:lnTo>
                <a:cubicBezTo>
                  <a:pt x="4686166" y="265025"/>
                  <a:pt x="4686829" y="343862"/>
                  <a:pt x="4689492" y="422393"/>
                </a:cubicBezTo>
                <a:cubicBezTo>
                  <a:pt x="4699496" y="713539"/>
                  <a:pt x="4872938" y="896626"/>
                  <a:pt x="5029277" y="1074198"/>
                </a:cubicBezTo>
                <a:cubicBezTo>
                  <a:pt x="5418992" y="1516672"/>
                  <a:pt x="5551614" y="2043761"/>
                  <a:pt x="5368989" y="2604190"/>
                </a:cubicBezTo>
                <a:cubicBezTo>
                  <a:pt x="5298163" y="2821542"/>
                  <a:pt x="5160452" y="3010355"/>
                  <a:pt x="5030698" y="3182337"/>
                </a:cubicBezTo>
                <a:cubicBezTo>
                  <a:pt x="4682698" y="3643429"/>
                  <a:pt x="4696957" y="4178177"/>
                  <a:pt x="4910556" y="4667756"/>
                </a:cubicBezTo>
                <a:cubicBezTo>
                  <a:pt x="5062728" y="5015306"/>
                  <a:pt x="5245193" y="5341884"/>
                  <a:pt x="5374561" y="5703238"/>
                </a:cubicBezTo>
                <a:cubicBezTo>
                  <a:pt x="5500512" y="6053410"/>
                  <a:pt x="5575240" y="6402760"/>
                  <a:pt x="5591170" y="6745970"/>
                </a:cubicBezTo>
                <a:lnTo>
                  <a:pt x="5592970" y="6897158"/>
                </a:lnTo>
                <a:lnTo>
                  <a:pt x="2734191" y="6897158"/>
                </a:lnTo>
                <a:lnTo>
                  <a:pt x="2734191" y="6897159"/>
                </a:lnTo>
                <a:lnTo>
                  <a:pt x="0" y="6897159"/>
                </a:lnTo>
                <a:lnTo>
                  <a:pt x="0" y="1"/>
                </a:lnTo>
                <a:lnTo>
                  <a:pt x="1485712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9D62DBC-C1F0-32FF-2B77-37F2156C4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471" y="1122363"/>
            <a:ext cx="4215684" cy="2387600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Applied</a:t>
            </a:r>
            <a:r>
              <a:rPr lang="tr-TR" dirty="0"/>
              <a:t> Data </a:t>
            </a:r>
            <a:r>
              <a:rPr lang="tr-TR" dirty="0" err="1"/>
              <a:t>Science</a:t>
            </a:r>
            <a:r>
              <a:rPr lang="tr-TR" dirty="0"/>
              <a:t> </a:t>
            </a:r>
            <a:r>
              <a:rPr lang="tr-TR" dirty="0" err="1"/>
              <a:t>Capstone</a:t>
            </a:r>
            <a:endParaRPr lang="tr-TR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C1B10B0-855C-3398-0370-61A2A116419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17525" y="3602038"/>
            <a:ext cx="3541713" cy="238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Name:</a:t>
            </a:r>
            <a:r>
              <a:rPr kumimoji="0" lang="tr-TR" altLang="tr-T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Yunus Emre Kahraman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Date:</a:t>
            </a:r>
            <a:r>
              <a:rPr kumimoji="0" lang="tr-TR" altLang="tr-T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04.04.2025</a:t>
            </a:r>
          </a:p>
        </p:txBody>
      </p:sp>
    </p:spTree>
    <p:extLst>
      <p:ext uri="{BB962C8B-B14F-4D97-AF65-F5344CB8AC3E}">
        <p14:creationId xmlns:p14="http://schemas.microsoft.com/office/powerpoint/2010/main" val="579750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7C866CD-6918-84F5-FE34-1D240914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752" y="552782"/>
            <a:ext cx="5919373" cy="1611920"/>
          </a:xfrm>
        </p:spPr>
        <p:txBody>
          <a:bodyPr>
            <a:normAutofit/>
          </a:bodyPr>
          <a:lstStyle/>
          <a:p>
            <a:r>
              <a:rPr lang="en-US" dirty="0"/>
              <a:t>Tools and Libraries</a:t>
            </a:r>
            <a:endParaRPr lang="tr-TR" dirty="0"/>
          </a:p>
        </p:txBody>
      </p:sp>
      <p:pic>
        <p:nvPicPr>
          <p:cNvPr id="15" name="Picture 4" descr="Beyaz duvarda farklı renkli noktalar">
            <a:extLst>
              <a:ext uri="{FF2B5EF4-FFF2-40B4-BE49-F238E27FC236}">
                <a16:creationId xmlns:a16="http://schemas.microsoft.com/office/drawing/2014/main" id="{60F28EB3-D5E9-FE58-433B-3D6DB3C2BA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13" r="21349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66D8102-D534-6783-22CD-DA76A5BEA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083" y="2391995"/>
            <a:ext cx="5904056" cy="317478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900">
                <a:latin typeface="Bahnschrift Condensed" panose="020B0502040204020203" pitchFamily="34" charset="0"/>
              </a:rPr>
              <a:t>For EDA and visualization, a variety of tools and libraries were used: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b="1">
                <a:latin typeface="Bahnschrift Condensed" panose="020B0502040204020203" pitchFamily="34" charset="0"/>
              </a:rPr>
              <a:t>Pandas &amp; NumPy</a:t>
            </a:r>
            <a:r>
              <a:rPr lang="en-US" sz="1900">
                <a:latin typeface="Bahnschrift Condensed" panose="020B0502040204020203" pitchFamily="34" charset="0"/>
              </a:rPr>
              <a:t> for data manipulation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b="1">
                <a:latin typeface="Bahnschrift Condensed" panose="020B0502040204020203" pitchFamily="34" charset="0"/>
              </a:rPr>
              <a:t>Matplotlib &amp; Seaborn</a:t>
            </a:r>
            <a:r>
              <a:rPr lang="en-US" sz="1900">
                <a:latin typeface="Bahnschrift Condensed" panose="020B0502040204020203" pitchFamily="34" charset="0"/>
              </a:rPr>
              <a:t> for static plots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b="1" err="1">
                <a:latin typeface="Bahnschrift Condensed" panose="020B0502040204020203" pitchFamily="34" charset="0"/>
              </a:rPr>
              <a:t>Plotly</a:t>
            </a:r>
            <a:r>
              <a:rPr lang="en-US" sz="1900">
                <a:latin typeface="Bahnschrift Condensed" panose="020B0502040204020203" pitchFamily="34" charset="0"/>
              </a:rPr>
              <a:t> for interactive charts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b="1">
                <a:latin typeface="Bahnschrift Condensed" panose="020B0502040204020203" pitchFamily="34" charset="0"/>
              </a:rPr>
              <a:t>Folium</a:t>
            </a:r>
            <a:r>
              <a:rPr lang="en-US" sz="1900">
                <a:latin typeface="Bahnschrift Condensed" panose="020B0502040204020203" pitchFamily="34" charset="0"/>
              </a:rPr>
              <a:t> for geospatial visualization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b="1">
                <a:latin typeface="Bahnschrift Condensed" panose="020B0502040204020203" pitchFamily="34" charset="0"/>
              </a:rPr>
              <a:t>Dash</a:t>
            </a:r>
            <a:r>
              <a:rPr lang="en-US" sz="1900">
                <a:latin typeface="Bahnschrift Condensed" panose="020B0502040204020203" pitchFamily="34" charset="0"/>
              </a:rPr>
              <a:t> for creating interactive web dashboards</a:t>
            </a:r>
          </a:p>
          <a:p>
            <a:pPr>
              <a:lnSpc>
                <a:spcPct val="100000"/>
              </a:lnSpc>
            </a:pPr>
            <a:r>
              <a:rPr lang="en-US" sz="1900">
                <a:latin typeface="Bahnschrift Condensed" panose="020B0502040204020203" pitchFamily="34" charset="0"/>
              </a:rPr>
              <a:t>These tools allowed deeper insights into the dataset through flexible visual representations.</a:t>
            </a:r>
          </a:p>
          <a:p>
            <a:pPr>
              <a:lnSpc>
                <a:spcPct val="100000"/>
              </a:lnSpc>
            </a:pPr>
            <a:endParaRPr lang="tr-TR" sz="1900"/>
          </a:p>
        </p:txBody>
      </p:sp>
    </p:spTree>
    <p:extLst>
      <p:ext uri="{BB962C8B-B14F-4D97-AF65-F5344CB8AC3E}">
        <p14:creationId xmlns:p14="http://schemas.microsoft.com/office/powerpoint/2010/main" val="298514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B5F32A7-BD57-5B7A-69D9-C1D6AEC0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752" y="552782"/>
            <a:ext cx="5919373" cy="1611920"/>
          </a:xfrm>
        </p:spPr>
        <p:txBody>
          <a:bodyPr>
            <a:normAutofit/>
          </a:bodyPr>
          <a:lstStyle/>
          <a:p>
            <a:r>
              <a:rPr lang="tr-TR" dirty="0" err="1"/>
              <a:t>Key</a:t>
            </a:r>
            <a:r>
              <a:rPr lang="tr-TR" dirty="0"/>
              <a:t> </a:t>
            </a:r>
            <a:r>
              <a:rPr lang="tr-TR" dirty="0" err="1"/>
              <a:t>Exploratory</a:t>
            </a:r>
            <a:r>
              <a:rPr lang="tr-TR" dirty="0"/>
              <a:t> </a:t>
            </a:r>
            <a:r>
              <a:rPr lang="tr-TR" dirty="0" err="1"/>
              <a:t>Steps</a:t>
            </a:r>
            <a:endParaRPr lang="tr-TR" dirty="0"/>
          </a:p>
        </p:txBody>
      </p:sp>
      <p:pic>
        <p:nvPicPr>
          <p:cNvPr id="5" name="Picture 4" descr="Gezegen 'in Futuristic arabirimi">
            <a:extLst>
              <a:ext uri="{FF2B5EF4-FFF2-40B4-BE49-F238E27FC236}">
                <a16:creationId xmlns:a16="http://schemas.microsoft.com/office/drawing/2014/main" id="{65A14850-F5D3-7D4E-D2EF-CE111DFAC4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97" r="33201" b="407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3392637-50D0-1296-EC99-28693AEDD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083" y="2391995"/>
            <a:ext cx="5904056" cy="3174788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US" dirty="0">
                <a:latin typeface="Bahnschrift Condensed" panose="020B0502040204020203" pitchFamily="34" charset="0"/>
              </a:rPr>
              <a:t>Several analytical steps were taken to understand the data better: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Grouped launches by </a:t>
            </a:r>
            <a:r>
              <a:rPr lang="en-US" b="1" dirty="0">
                <a:latin typeface="Bahnschrift Condensed" panose="020B0502040204020203" pitchFamily="34" charset="0"/>
              </a:rPr>
              <a:t>site, year, rocket type</a:t>
            </a:r>
            <a:endParaRPr lang="en-US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Calculated </a:t>
            </a:r>
            <a:r>
              <a:rPr lang="en-US" b="1" dirty="0">
                <a:latin typeface="Bahnschrift Condensed" panose="020B0502040204020203" pitchFamily="34" charset="0"/>
              </a:rPr>
              <a:t>success rates</a:t>
            </a:r>
            <a:r>
              <a:rPr lang="en-US" dirty="0">
                <a:latin typeface="Bahnschrift Condensed" panose="020B0502040204020203" pitchFamily="34" charset="0"/>
              </a:rPr>
              <a:t> across various categories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Analyzed the </a:t>
            </a:r>
            <a:r>
              <a:rPr lang="en-US" b="1" dirty="0">
                <a:latin typeface="Bahnschrift Condensed" panose="020B0502040204020203" pitchFamily="34" charset="0"/>
              </a:rPr>
              <a:t>distribution of payload mass</a:t>
            </a:r>
            <a:endParaRPr lang="en-US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Investigated </a:t>
            </a:r>
            <a:r>
              <a:rPr lang="en-US" b="1" dirty="0">
                <a:latin typeface="Bahnschrift Condensed" panose="020B0502040204020203" pitchFamily="34" charset="0"/>
              </a:rPr>
              <a:t>cost per launch</a:t>
            </a:r>
            <a:r>
              <a:rPr lang="en-US" dirty="0">
                <a:latin typeface="Bahnschrift Condensed" panose="020B0502040204020203" pitchFamily="34" charset="0"/>
              </a:rPr>
              <a:t> and its correlation with outcomes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Mapped launch locations using </a:t>
            </a:r>
            <a:r>
              <a:rPr lang="en-US" b="1" dirty="0">
                <a:latin typeface="Bahnschrift Condensed" panose="020B0502040204020203" pitchFamily="34" charset="0"/>
              </a:rPr>
              <a:t>latitude &amp; longitude</a:t>
            </a:r>
            <a:endParaRPr lang="en-US" dirty="0">
              <a:latin typeface="Bahnschrift Condensed" panose="020B0502040204020203" pitchFamily="34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71883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39160B2-2C91-EF8A-41DF-311604E8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752" y="552782"/>
            <a:ext cx="5919373" cy="1611920"/>
          </a:xfrm>
        </p:spPr>
        <p:txBody>
          <a:bodyPr>
            <a:normAutofit/>
          </a:bodyPr>
          <a:lstStyle/>
          <a:p>
            <a:r>
              <a:rPr lang="tr-TR"/>
              <a:t>Interactive Dashboard </a:t>
            </a:r>
            <a:r>
              <a:rPr lang="tr-TR" err="1"/>
              <a:t>Features</a:t>
            </a:r>
            <a:endParaRPr lang="tr-TR"/>
          </a:p>
        </p:txBody>
      </p:sp>
      <p:pic>
        <p:nvPicPr>
          <p:cNvPr id="6" name="Picture 5" descr="çizim, ekran görüntüsü, taslak, sanat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61148E3B-309B-895A-EADA-C6EAE3D5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07" r="32454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74776395-4D01-8BAC-2F03-09227F0980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45083" y="2391995"/>
            <a:ext cx="5904056" cy="3174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dirty="0">
                <a:latin typeface="Bahnschrift Condensed" panose="020B0502040204020203" pitchFamily="34" charset="0"/>
              </a:rPr>
              <a:t>A fully interactive dashboard was built using </a:t>
            </a:r>
            <a:r>
              <a:rPr lang="en-US" b="1" dirty="0" err="1">
                <a:latin typeface="Bahnschrift Condensed" panose="020B0502040204020203" pitchFamily="34" charset="0"/>
              </a:rPr>
              <a:t>Plotly</a:t>
            </a:r>
            <a:r>
              <a:rPr lang="en-US" b="1" dirty="0">
                <a:latin typeface="Bahnschrift Condensed" panose="020B0502040204020203" pitchFamily="34" charset="0"/>
              </a:rPr>
              <a:t> Dash</a:t>
            </a:r>
            <a:r>
              <a:rPr lang="en-US" dirty="0">
                <a:latin typeface="Bahnschrift Condensed" panose="020B0502040204020203" pitchFamily="34" charset="0"/>
              </a:rPr>
              <a:t>, allowing dynamic exploration of SpaceX launches:</a:t>
            </a:r>
            <a:endParaRPr lang="en-US"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Dropdown to select launch site</a:t>
            </a:r>
            <a:endParaRPr lang="en-US"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Pie charts to show success vs. failure per site</a:t>
            </a:r>
            <a:endParaRPr lang="en-US"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Scatter plots for payload vs. outcome analysis</a:t>
            </a:r>
            <a:endParaRPr lang="en-US"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Map view of all launch locations using </a:t>
            </a:r>
            <a:r>
              <a:rPr lang="en-US" b="1" dirty="0">
                <a:latin typeface="Bahnschrift Condensed" panose="020B0502040204020203" pitchFamily="34" charset="0"/>
              </a:rPr>
              <a:t>Folium</a:t>
            </a:r>
            <a:endParaRPr lang="en-US"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Bahnschrift Condensed" panose="020B0502040204020203" pitchFamily="34" charset="0"/>
              </a:rPr>
              <a:t>These features enabled real-time interaction and deeper data exploration by the user.</a:t>
            </a:r>
            <a:endParaRPr lang="en-US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645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Çiçek yaprak gibi açık deniz mavisi ve yeşil yatay arka plan">
            <a:extLst>
              <a:ext uri="{FF2B5EF4-FFF2-40B4-BE49-F238E27FC236}">
                <a16:creationId xmlns:a16="http://schemas.microsoft.com/office/drawing/2014/main" id="{AC65B1D7-A79E-16E7-9CFB-CDA7A5404D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747" b="162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EC7751-495D-487E-B212-AB1DD0DB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"/>
            <a:ext cx="12188952" cy="312661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36200">
                <a:srgbClr val="000000">
                  <a:alpha val="33000"/>
                </a:srgbClr>
              </a:gs>
              <a:gs pos="0">
                <a:srgbClr val="00000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5D88F1C-42C7-AB9D-25A1-F98D02BF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3960"/>
            <a:ext cx="7502013" cy="130551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tr-TR" sz="5400" dirty="0">
                <a:solidFill>
                  <a:schemeClr val="bg1"/>
                </a:solidFill>
              </a:rPr>
              <a:t>EDA </a:t>
            </a:r>
            <a:r>
              <a:rPr lang="tr-TR" sz="5400" dirty="0" err="1">
                <a:solidFill>
                  <a:schemeClr val="bg1"/>
                </a:solidFill>
              </a:rPr>
              <a:t>Visualization</a:t>
            </a:r>
            <a:r>
              <a:rPr lang="tr-TR" sz="5400" dirty="0">
                <a:solidFill>
                  <a:schemeClr val="bg1"/>
                </a:solidFill>
              </a:rPr>
              <a:t> </a:t>
            </a:r>
            <a:r>
              <a:rPr lang="tr-TR" sz="5400" dirty="0" err="1">
                <a:solidFill>
                  <a:schemeClr val="bg1"/>
                </a:solidFill>
              </a:rPr>
              <a:t>Results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00DF8D-2CBA-449E-B29E-B111149DF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2" y="4142197"/>
            <a:ext cx="12191999" cy="27158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55000">
                <a:srgbClr val="000000">
                  <a:alpha val="37000"/>
                </a:srgbClr>
              </a:gs>
              <a:gs pos="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4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06E3BA-1384-3766-EE80-AD2A03F29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4284476-FA23-7D9E-A12F-8CA13310B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752" y="552782"/>
            <a:ext cx="5919373" cy="1611920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tr-TR" altLang="tr-TR" i="0" u="none" strike="noStrike" cap="none" normalizeH="0" baseline="0">
                <a:ln>
                  <a:noFill/>
                </a:ln>
                <a:effectLst/>
              </a:rPr>
              <a:t>Flight </a:t>
            </a:r>
            <a:r>
              <a:rPr kumimoji="0" lang="tr-TR" altLang="tr-TR" i="0" u="none" strike="noStrike" cap="none" normalizeH="0" baseline="0" err="1">
                <a:ln>
                  <a:noFill/>
                </a:ln>
                <a:effectLst/>
              </a:rPr>
              <a:t>Number</a:t>
            </a:r>
            <a:r>
              <a:rPr kumimoji="0" lang="tr-TR" altLang="tr-TR" i="0" u="none" strike="noStrike" cap="none" normalizeH="0" baseline="0">
                <a:ln>
                  <a:noFill/>
                </a:ln>
                <a:effectLst/>
              </a:rPr>
              <a:t> vs. </a:t>
            </a:r>
            <a:r>
              <a:rPr kumimoji="0" lang="tr-TR" altLang="tr-TR" i="0" u="none" strike="noStrike" cap="none" normalizeH="0" baseline="0" err="1">
                <a:ln>
                  <a:noFill/>
                </a:ln>
                <a:effectLst/>
              </a:rPr>
              <a:t>Payload</a:t>
            </a:r>
            <a:r>
              <a:rPr kumimoji="0" lang="tr-TR" altLang="tr-TR" i="0" u="none" strike="noStrike" cap="none" normalizeH="0" baseline="0">
                <a:ln>
                  <a:noFill/>
                </a:ln>
                <a:effectLst/>
              </a:rPr>
              <a:t> </a:t>
            </a:r>
            <a:r>
              <a:rPr kumimoji="0" lang="tr-TR" altLang="tr-TR" i="0" u="none" strike="noStrike" cap="none" normalizeH="0" baseline="0" err="1">
                <a:ln>
                  <a:noFill/>
                </a:ln>
                <a:effectLst/>
              </a:rPr>
              <a:t>Mass</a:t>
            </a:r>
            <a:endParaRPr kumimoji="0" lang="tr-TR" altLang="tr-TR" i="0" u="none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7" name="Picture 4" descr="Roket fırlatma">
            <a:extLst>
              <a:ext uri="{FF2B5EF4-FFF2-40B4-BE49-F238E27FC236}">
                <a16:creationId xmlns:a16="http://schemas.microsoft.com/office/drawing/2014/main" id="{9EE3EF25-8FEB-6205-1E2C-AFBC523F55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774" r="8642" b="-1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6975BBD-502C-2DF9-7F5F-F32110B6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083" y="2391994"/>
            <a:ext cx="5904056" cy="3792495"/>
          </a:xfrm>
        </p:spPr>
        <p:txBody>
          <a:bodyPr anchor="t"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We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analyzed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how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flight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experience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and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payload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mass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relate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to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launch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success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A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categorical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scatter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plot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was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created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using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FlightNumber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and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PayloadMass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on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the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x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and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y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axes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Data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points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were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colored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based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on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the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Class (0 =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failure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, 1 =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success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).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As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the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number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of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flights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increases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,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the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success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rate of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landings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also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increases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Surprisingly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,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heavier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payloads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did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not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significantly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reduce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the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success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rate.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This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suggests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that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both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experience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and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engineering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improvements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contributed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to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more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reliable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launches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endParaRPr lang="tr-TR" sz="900" dirty="0"/>
          </a:p>
        </p:txBody>
      </p:sp>
    </p:spTree>
    <p:extLst>
      <p:ext uri="{BB962C8B-B14F-4D97-AF65-F5344CB8AC3E}">
        <p14:creationId xmlns:p14="http://schemas.microsoft.com/office/powerpoint/2010/main" val="884469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81923AE-2426-EA6C-A90A-A8E028B55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074" y="552782"/>
            <a:ext cx="5149326" cy="1643663"/>
          </a:xfrm>
        </p:spPr>
        <p:txBody>
          <a:bodyPr>
            <a:normAutofit/>
          </a:bodyPr>
          <a:lstStyle/>
          <a:p>
            <a:r>
              <a:rPr lang="en-US" dirty="0"/>
              <a:t>Flight Number vs. Launch Site</a:t>
            </a:r>
            <a:endParaRPr lang="tr-TR" dirty="0"/>
          </a:p>
        </p:txBody>
      </p:sp>
      <p:pic>
        <p:nvPicPr>
          <p:cNvPr id="21" name="Resim 20" descr="taşımak, nakletmek, uzay aracı, füze, uzak mekiğ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C0C4C18-DB17-6D53-C089-CCA592803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86" b="-2"/>
          <a:stretch/>
        </p:blipFill>
        <p:spPr>
          <a:xfrm>
            <a:off x="2" y="10"/>
            <a:ext cx="6164130" cy="5529421"/>
          </a:xfrm>
          <a:custGeom>
            <a:avLst/>
            <a:gdLst/>
            <a:ahLst/>
            <a:cxnLst/>
            <a:rect l="l" t="t" r="r" b="b"/>
            <a:pathLst>
              <a:path w="6972657" h="6356349">
                <a:moveTo>
                  <a:pt x="4162425" y="4810724"/>
                </a:moveTo>
                <a:cubicBezTo>
                  <a:pt x="4508954" y="4810724"/>
                  <a:pt x="4789872" y="5103559"/>
                  <a:pt x="4789872" y="5464789"/>
                </a:cubicBezTo>
                <a:cubicBezTo>
                  <a:pt x="4789872" y="5826019"/>
                  <a:pt x="4508954" y="6118855"/>
                  <a:pt x="4162425" y="6118855"/>
                </a:cubicBezTo>
                <a:cubicBezTo>
                  <a:pt x="3815896" y="6118855"/>
                  <a:pt x="3534978" y="5826019"/>
                  <a:pt x="3534978" y="5464789"/>
                </a:cubicBezTo>
                <a:cubicBezTo>
                  <a:pt x="3534978" y="5103559"/>
                  <a:pt x="3815896" y="4810724"/>
                  <a:pt x="4162425" y="4810724"/>
                </a:cubicBezTo>
                <a:close/>
                <a:moveTo>
                  <a:pt x="92101" y="4731176"/>
                </a:moveTo>
                <a:cubicBezTo>
                  <a:pt x="540880" y="4731176"/>
                  <a:pt x="904688" y="5094984"/>
                  <a:pt x="904688" y="5543763"/>
                </a:cubicBezTo>
                <a:cubicBezTo>
                  <a:pt x="904688" y="5964494"/>
                  <a:pt x="584935" y="6310542"/>
                  <a:pt x="175183" y="6352155"/>
                </a:cubicBezTo>
                <a:lnTo>
                  <a:pt x="92121" y="6356349"/>
                </a:lnTo>
                <a:lnTo>
                  <a:pt x="92081" y="6356349"/>
                </a:lnTo>
                <a:lnTo>
                  <a:pt x="9019" y="6352155"/>
                </a:lnTo>
                <a:lnTo>
                  <a:pt x="4079" y="6351401"/>
                </a:lnTo>
                <a:lnTo>
                  <a:pt x="0" y="6352492"/>
                </a:lnTo>
                <a:lnTo>
                  <a:pt x="0" y="4736748"/>
                </a:lnTo>
                <a:lnTo>
                  <a:pt x="9019" y="4735372"/>
                </a:lnTo>
                <a:cubicBezTo>
                  <a:pt x="36336" y="4732597"/>
                  <a:pt x="64052" y="4731176"/>
                  <a:pt x="92101" y="4731176"/>
                </a:cubicBezTo>
                <a:close/>
                <a:moveTo>
                  <a:pt x="6385770" y="2098604"/>
                </a:moveTo>
                <a:cubicBezTo>
                  <a:pt x="6543907" y="2107100"/>
                  <a:pt x="6698935" y="2178483"/>
                  <a:pt x="6813407" y="2310776"/>
                </a:cubicBezTo>
                <a:cubicBezTo>
                  <a:pt x="7042252" y="2575278"/>
                  <a:pt x="7022052" y="2983098"/>
                  <a:pt x="6768322" y="3221698"/>
                </a:cubicBezTo>
                <a:cubicBezTo>
                  <a:pt x="6718815" y="3268040"/>
                  <a:pt x="6662527" y="3305861"/>
                  <a:pt x="6601629" y="3333787"/>
                </a:cubicBezTo>
                <a:cubicBezTo>
                  <a:pt x="6357584" y="3444872"/>
                  <a:pt x="6072796" y="3380857"/>
                  <a:pt x="5894479" y="3174765"/>
                </a:cubicBezTo>
                <a:cubicBezTo>
                  <a:pt x="5665537" y="2910180"/>
                  <a:pt x="5685739" y="2502359"/>
                  <a:pt x="5939476" y="2263752"/>
                </a:cubicBezTo>
                <a:cubicBezTo>
                  <a:pt x="6066385" y="2144498"/>
                  <a:pt x="6227633" y="2090107"/>
                  <a:pt x="6385770" y="2098604"/>
                </a:cubicBezTo>
                <a:close/>
                <a:moveTo>
                  <a:pt x="0" y="0"/>
                </a:moveTo>
                <a:lnTo>
                  <a:pt x="5609109" y="0"/>
                </a:lnTo>
                <a:lnTo>
                  <a:pt x="5710855" y="100163"/>
                </a:lnTo>
                <a:cubicBezTo>
                  <a:pt x="5940043" y="363896"/>
                  <a:pt x="6060564" y="781193"/>
                  <a:pt x="5983550" y="1133306"/>
                </a:cubicBezTo>
                <a:cubicBezTo>
                  <a:pt x="5820740" y="1874471"/>
                  <a:pt x="4868226" y="1916819"/>
                  <a:pt x="4807924" y="2551785"/>
                </a:cubicBezTo>
                <a:cubicBezTo>
                  <a:pt x="4772098" y="2931077"/>
                  <a:pt x="5073952" y="3310271"/>
                  <a:pt x="5323480" y="3486493"/>
                </a:cubicBezTo>
                <a:cubicBezTo>
                  <a:pt x="5798207" y="3822498"/>
                  <a:pt x="6190925" y="3545085"/>
                  <a:pt x="6484693" y="3873055"/>
                </a:cubicBezTo>
                <a:cubicBezTo>
                  <a:pt x="6702769" y="4116667"/>
                  <a:pt x="6749067" y="4564067"/>
                  <a:pt x="6564699" y="4869471"/>
                </a:cubicBezTo>
                <a:cubicBezTo>
                  <a:pt x="6538929" y="4912110"/>
                  <a:pt x="6508772" y="4951720"/>
                  <a:pt x="6474766" y="4987555"/>
                </a:cubicBezTo>
                <a:lnTo>
                  <a:pt x="6475634" y="4987552"/>
                </a:lnTo>
                <a:cubicBezTo>
                  <a:pt x="6246183" y="5229347"/>
                  <a:pt x="5896158" y="5245005"/>
                  <a:pt x="5787911" y="5249784"/>
                </a:cubicBezTo>
                <a:cubicBezTo>
                  <a:pt x="5276208" y="5272608"/>
                  <a:pt x="5181583" y="4739335"/>
                  <a:pt x="4594647" y="4582595"/>
                </a:cubicBezTo>
                <a:cubicBezTo>
                  <a:pt x="4553401" y="4571414"/>
                  <a:pt x="4047262" y="4444111"/>
                  <a:pt x="3576692" y="4689896"/>
                </a:cubicBezTo>
                <a:cubicBezTo>
                  <a:pt x="2903508" y="5041365"/>
                  <a:pt x="3035835" y="5772616"/>
                  <a:pt x="2439534" y="6019748"/>
                </a:cubicBezTo>
                <a:cubicBezTo>
                  <a:pt x="2062607" y="6175963"/>
                  <a:pt x="1545662" y="6076257"/>
                  <a:pt x="1262869" y="5786450"/>
                </a:cubicBezTo>
                <a:cubicBezTo>
                  <a:pt x="864056" y="5377550"/>
                  <a:pt x="1125562" y="4799418"/>
                  <a:pt x="734842" y="4526254"/>
                </a:cubicBezTo>
                <a:cubicBezTo>
                  <a:pt x="506361" y="4366061"/>
                  <a:pt x="192715" y="4446641"/>
                  <a:pt x="19856" y="4511293"/>
                </a:cubicBezTo>
                <a:lnTo>
                  <a:pt x="0" y="4519330"/>
                </a:lnTo>
                <a:close/>
              </a:path>
            </a:pathLst>
          </a:custGeom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405C6D15-3EC0-7143-1BBF-A325224F4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33074" y="2735229"/>
            <a:ext cx="5149326" cy="310835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A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scatter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plot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was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generated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to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show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how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the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number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of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launches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varies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across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launch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sites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Hue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color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shows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success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(1) vs.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failure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(0).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Certain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sites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show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higher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success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rates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over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time,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indicating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operational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learning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and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improvement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Notably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,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the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CCAFS LC-40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and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KSC LC-39A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sites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showed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increasing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success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over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time.</a:t>
            </a:r>
          </a:p>
        </p:txBody>
      </p:sp>
    </p:spTree>
    <p:extLst>
      <p:ext uri="{BB962C8B-B14F-4D97-AF65-F5344CB8AC3E}">
        <p14:creationId xmlns:p14="http://schemas.microsoft.com/office/powerpoint/2010/main" val="283417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9724E00-5D2C-6E49-B5B6-DDC41A41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606456" cy="11547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Payload Mass vs. Launch Site</a:t>
            </a:r>
            <a:endParaRPr lang="tr-TR" sz="370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47E5262-FF8D-8646-8A1D-3DBA5D02F6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0198" y="2391995"/>
            <a:ext cx="4594537" cy="3174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Scatter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plot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reveals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how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payload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mass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affects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launch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success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across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different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sites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The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VAFB-SLC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site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did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not host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launches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with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payloads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greater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than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10,000 kg.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Other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launch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sites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demonstrated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a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broader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range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of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payloads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with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consistent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success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5" name="Picture 4" descr="Gün batımında uzun bir sıra çanak anten">
            <a:extLst>
              <a:ext uri="{FF2B5EF4-FFF2-40B4-BE49-F238E27FC236}">
                <a16:creationId xmlns:a16="http://schemas.microsoft.com/office/drawing/2014/main" id="{C933B2AA-F13A-2270-B332-5BFD740325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443" r="3382" b="-1"/>
          <a:stretch/>
        </p:blipFill>
        <p:spPr>
          <a:xfrm>
            <a:off x="5879198" y="490264"/>
            <a:ext cx="6312802" cy="6367736"/>
          </a:xfrm>
          <a:custGeom>
            <a:avLst/>
            <a:gdLst/>
            <a:ahLst/>
            <a:cxnLst/>
            <a:rect l="l" t="t" r="r" b="b"/>
            <a:pathLst>
              <a:path w="6312802" h="6367736">
                <a:moveTo>
                  <a:pt x="789715" y="708127"/>
                </a:moveTo>
                <a:cubicBezTo>
                  <a:pt x="845978" y="711650"/>
                  <a:pt x="901296" y="724302"/>
                  <a:pt x="953475" y="745602"/>
                </a:cubicBezTo>
                <a:cubicBezTo>
                  <a:pt x="1173612" y="834890"/>
                  <a:pt x="1309905" y="1073925"/>
                  <a:pt x="1278834" y="1315681"/>
                </a:cubicBezTo>
                <a:cubicBezTo>
                  <a:pt x="1233750" y="1669869"/>
                  <a:pt x="880524" y="1881517"/>
                  <a:pt x="560369" y="1747304"/>
                </a:cubicBezTo>
                <a:cubicBezTo>
                  <a:pt x="338151" y="1654256"/>
                  <a:pt x="204742" y="1408974"/>
                  <a:pt x="242538" y="1164574"/>
                </a:cubicBezTo>
                <a:cubicBezTo>
                  <a:pt x="286421" y="880774"/>
                  <a:pt x="529219" y="692590"/>
                  <a:pt x="789715" y="708127"/>
                </a:cubicBezTo>
                <a:close/>
                <a:moveTo>
                  <a:pt x="2877121" y="364348"/>
                </a:moveTo>
                <a:cubicBezTo>
                  <a:pt x="2901561" y="365790"/>
                  <a:pt x="2925601" y="371235"/>
                  <a:pt x="2948310" y="380363"/>
                </a:cubicBezTo>
                <a:cubicBezTo>
                  <a:pt x="3044405" y="419202"/>
                  <a:pt x="3103503" y="523063"/>
                  <a:pt x="3089970" y="628607"/>
                </a:cubicBezTo>
                <a:cubicBezTo>
                  <a:pt x="3070190" y="782758"/>
                  <a:pt x="2916600" y="874848"/>
                  <a:pt x="2777343" y="816472"/>
                </a:cubicBezTo>
                <a:cubicBezTo>
                  <a:pt x="2680608" y="775952"/>
                  <a:pt x="2622552" y="669287"/>
                  <a:pt x="2639048" y="562863"/>
                </a:cubicBezTo>
                <a:cubicBezTo>
                  <a:pt x="2658106" y="439382"/>
                  <a:pt x="2763810" y="357542"/>
                  <a:pt x="2877121" y="364348"/>
                </a:cubicBezTo>
                <a:close/>
                <a:moveTo>
                  <a:pt x="5725514" y="29060"/>
                </a:moveTo>
                <a:lnTo>
                  <a:pt x="5748657" y="29701"/>
                </a:lnTo>
                <a:cubicBezTo>
                  <a:pt x="5935681" y="36387"/>
                  <a:pt x="6081789" y="65616"/>
                  <a:pt x="6194082" y="113315"/>
                </a:cubicBezTo>
                <a:lnTo>
                  <a:pt x="6312802" y="183322"/>
                </a:lnTo>
                <a:lnTo>
                  <a:pt x="6312802" y="6367736"/>
                </a:lnTo>
                <a:lnTo>
                  <a:pt x="3171877" y="6367736"/>
                </a:lnTo>
                <a:lnTo>
                  <a:pt x="3171635" y="6367591"/>
                </a:lnTo>
                <a:lnTo>
                  <a:pt x="2683232" y="6367591"/>
                </a:lnTo>
                <a:lnTo>
                  <a:pt x="2683031" y="6367736"/>
                </a:lnTo>
                <a:lnTo>
                  <a:pt x="1006759" y="6367736"/>
                </a:lnTo>
                <a:lnTo>
                  <a:pt x="1017798" y="6253705"/>
                </a:lnTo>
                <a:cubicBezTo>
                  <a:pt x="1043303" y="6019815"/>
                  <a:pt x="1065826" y="5776617"/>
                  <a:pt x="897420" y="5565130"/>
                </a:cubicBezTo>
                <a:cubicBezTo>
                  <a:pt x="700507" y="5318087"/>
                  <a:pt x="491822" y="5428997"/>
                  <a:pt x="271526" y="5130943"/>
                </a:cubicBezTo>
                <a:cubicBezTo>
                  <a:pt x="108646" y="4910648"/>
                  <a:pt x="-26366" y="4708290"/>
                  <a:pt x="39940" y="4415201"/>
                </a:cubicBezTo>
                <a:cubicBezTo>
                  <a:pt x="128666" y="4023216"/>
                  <a:pt x="467878" y="3870268"/>
                  <a:pt x="464356" y="3587268"/>
                </a:cubicBezTo>
                <a:cubicBezTo>
                  <a:pt x="460351" y="3247094"/>
                  <a:pt x="43943" y="3178950"/>
                  <a:pt x="3183" y="2791128"/>
                </a:cubicBezTo>
                <a:cubicBezTo>
                  <a:pt x="-23403" y="2538162"/>
                  <a:pt x="118896" y="2235225"/>
                  <a:pt x="343758" y="2095087"/>
                </a:cubicBezTo>
                <a:cubicBezTo>
                  <a:pt x="758163" y="1836512"/>
                  <a:pt x="1225342" y="2272862"/>
                  <a:pt x="1543093" y="2013487"/>
                </a:cubicBezTo>
                <a:cubicBezTo>
                  <a:pt x="1732879" y="1858534"/>
                  <a:pt x="1763790" y="1542064"/>
                  <a:pt x="1726873" y="1342749"/>
                </a:cubicBezTo>
                <a:cubicBezTo>
                  <a:pt x="1656484" y="963255"/>
                  <a:pt x="1345299" y="901114"/>
                  <a:pt x="1356831" y="612032"/>
                </a:cubicBezTo>
                <a:cubicBezTo>
                  <a:pt x="1365319" y="397180"/>
                  <a:pt x="1547578" y="171600"/>
                  <a:pt x="1773239" y="121551"/>
                </a:cubicBezTo>
                <a:cubicBezTo>
                  <a:pt x="1804789" y="114503"/>
                  <a:pt x="1837013" y="110980"/>
                  <a:pt x="1869333" y="110980"/>
                </a:cubicBezTo>
                <a:cubicBezTo>
                  <a:pt x="2087466" y="110980"/>
                  <a:pt x="2259155" y="271137"/>
                  <a:pt x="2312167" y="320866"/>
                </a:cubicBezTo>
                <a:cubicBezTo>
                  <a:pt x="2563133" y="555255"/>
                  <a:pt x="2364538" y="842498"/>
                  <a:pt x="2568899" y="1194363"/>
                </a:cubicBezTo>
                <a:cubicBezTo>
                  <a:pt x="2600650" y="1246494"/>
                  <a:pt x="2637078" y="1295662"/>
                  <a:pt x="2677726" y="1341226"/>
                </a:cubicBezTo>
                <a:cubicBezTo>
                  <a:pt x="2757804" y="1432276"/>
                  <a:pt x="2906990" y="1416261"/>
                  <a:pt x="2964327" y="1310316"/>
                </a:cubicBezTo>
                <a:cubicBezTo>
                  <a:pt x="3059059" y="1135183"/>
                  <a:pt x="3149628" y="938831"/>
                  <a:pt x="3333248" y="887741"/>
                </a:cubicBezTo>
                <a:cubicBezTo>
                  <a:pt x="3690239" y="788365"/>
                  <a:pt x="3902767" y="1378543"/>
                  <a:pt x="4272730" y="1307994"/>
                </a:cubicBezTo>
                <a:cubicBezTo>
                  <a:pt x="4426320" y="1278686"/>
                  <a:pt x="4515368" y="1152802"/>
                  <a:pt x="4596327" y="996810"/>
                </a:cubicBezTo>
                <a:cubicBezTo>
                  <a:pt x="4618829" y="953326"/>
                  <a:pt x="4640770" y="907521"/>
                  <a:pt x="4663272" y="860676"/>
                </a:cubicBezTo>
                <a:cubicBezTo>
                  <a:pt x="4732781" y="613153"/>
                  <a:pt x="4835282" y="115946"/>
                  <a:pt x="5572324" y="40189"/>
                </a:cubicBezTo>
                <a:cubicBezTo>
                  <a:pt x="5622910" y="31543"/>
                  <a:pt x="5674208" y="27859"/>
                  <a:pt x="5725514" y="29060"/>
                </a:cubicBezTo>
                <a:close/>
                <a:moveTo>
                  <a:pt x="4169348" y="793"/>
                </a:moveTo>
                <a:cubicBezTo>
                  <a:pt x="4219966" y="3995"/>
                  <a:pt x="4269734" y="15368"/>
                  <a:pt x="4316693" y="34505"/>
                </a:cubicBezTo>
                <a:cubicBezTo>
                  <a:pt x="4514808" y="114584"/>
                  <a:pt x="4637488" y="329676"/>
                  <a:pt x="4609540" y="547569"/>
                </a:cubicBezTo>
                <a:cubicBezTo>
                  <a:pt x="4568620" y="865801"/>
                  <a:pt x="4251108" y="1055907"/>
                  <a:pt x="3962986" y="935790"/>
                </a:cubicBezTo>
                <a:cubicBezTo>
                  <a:pt x="3762790" y="852028"/>
                  <a:pt x="3642672" y="631491"/>
                  <a:pt x="3676946" y="411355"/>
                </a:cubicBezTo>
                <a:cubicBezTo>
                  <a:pt x="3716424" y="155985"/>
                  <a:pt x="3934959" y="-13061"/>
                  <a:pt x="4169348" y="79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4163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68239D9-89A6-8DF0-E5AE-BCD76958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91902"/>
          </a:xfrm>
        </p:spPr>
        <p:txBody>
          <a:bodyPr>
            <a:normAutofit/>
          </a:bodyPr>
          <a:lstStyle/>
          <a:p>
            <a:r>
              <a:rPr lang="en-US" dirty="0"/>
              <a:t>Flight Number vs. Orbit Type</a:t>
            </a:r>
            <a:endParaRPr lang="tr-T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67B52B8-CE1F-58FD-242C-848D4B8895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0198" y="2391995"/>
            <a:ext cx="5355276" cy="3174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>
                <a:ln>
                  <a:noFill/>
                </a:ln>
                <a:effectLst/>
                <a:latin typeface="Bahnschrift Condensed" panose="020B0502040204020203" pitchFamily="34" charset="0"/>
              </a:rPr>
              <a:t>A scatter plot explored the correlation between orbit type and flight number.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>
                <a:ln>
                  <a:noFill/>
                </a:ln>
                <a:effectLst/>
                <a:latin typeface="Bahnschrift Condensed" panose="020B0502040204020203" pitchFamily="34" charset="0"/>
              </a:rPr>
              <a:t>In </a:t>
            </a:r>
            <a:r>
              <a:rPr kumimoji="0" lang="tr-TR" altLang="tr-TR" b="1" i="0" u="none" strike="noStrike" cap="none" normalizeH="0" baseline="0">
                <a:ln>
                  <a:noFill/>
                </a:ln>
                <a:effectLst/>
                <a:latin typeface="Bahnschrift Condensed" panose="020B0502040204020203" pitchFamily="34" charset="0"/>
              </a:rPr>
              <a:t>LEO</a:t>
            </a:r>
            <a:r>
              <a:rPr kumimoji="0" lang="tr-TR" altLang="tr-TR" b="0" i="0" u="none" strike="noStrike" cap="none" normalizeH="0" baseline="0">
                <a:ln>
                  <a:noFill/>
                </a:ln>
                <a:effectLst/>
                <a:latin typeface="Bahnschrift Condensed" panose="020B0502040204020203" pitchFamily="34" charset="0"/>
              </a:rPr>
              <a:t> missions, launch experience positively correlated with success.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>
                <a:ln>
                  <a:noFill/>
                </a:ln>
                <a:effectLst/>
                <a:latin typeface="Bahnschrift Condensed" panose="020B0502040204020203" pitchFamily="34" charset="0"/>
              </a:rPr>
              <a:t>In </a:t>
            </a:r>
            <a:r>
              <a:rPr kumimoji="0" lang="tr-TR" altLang="tr-TR" b="1" i="0" u="none" strike="noStrike" cap="none" normalizeH="0" baseline="0">
                <a:ln>
                  <a:noFill/>
                </a:ln>
                <a:effectLst/>
                <a:latin typeface="Bahnschrift Condensed" panose="020B0502040204020203" pitchFamily="34" charset="0"/>
              </a:rPr>
              <a:t>GTO</a:t>
            </a:r>
            <a:r>
              <a:rPr kumimoji="0" lang="tr-TR" altLang="tr-TR" b="0" i="0" u="none" strike="noStrike" cap="none" normalizeH="0" baseline="0">
                <a:ln>
                  <a:noFill/>
                </a:ln>
                <a:effectLst/>
                <a:latin typeface="Bahnschrift Condensed" panose="020B0502040204020203" pitchFamily="34" charset="0"/>
              </a:rPr>
              <a:t> missions, no clear trend was observed, suggesting more complex challenges.</a:t>
            </a:r>
          </a:p>
        </p:txBody>
      </p:sp>
      <p:pic>
        <p:nvPicPr>
          <p:cNvPr id="5" name="Picture 4" descr="Topların resmini engelleme">
            <a:extLst>
              <a:ext uri="{FF2B5EF4-FFF2-40B4-BE49-F238E27FC236}">
                <a16:creationId xmlns:a16="http://schemas.microsoft.com/office/drawing/2014/main" id="{5D5F727A-BC1E-D957-EDEA-D9D2465EB9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97" r="11672"/>
          <a:stretch/>
        </p:blipFill>
        <p:spPr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5409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593C51D-E5CC-FBEC-441C-88C31717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494" y="552782"/>
            <a:ext cx="5369169" cy="1619611"/>
          </a:xfrm>
        </p:spPr>
        <p:txBody>
          <a:bodyPr>
            <a:normAutofit/>
          </a:bodyPr>
          <a:lstStyle/>
          <a:p>
            <a:r>
              <a:rPr lang="en-US" dirty="0"/>
              <a:t>Payload Mass vs. Orbit Type</a:t>
            </a:r>
            <a:endParaRPr lang="tr-TR" dirty="0"/>
          </a:p>
        </p:txBody>
      </p:sp>
      <p:pic>
        <p:nvPicPr>
          <p:cNvPr id="5" name="Picture 4" descr="Başlatılıyor tüpleri">
            <a:extLst>
              <a:ext uri="{FF2B5EF4-FFF2-40B4-BE49-F238E27FC236}">
                <a16:creationId xmlns:a16="http://schemas.microsoft.com/office/drawing/2014/main" id="{0F82F6B4-AE63-2026-5F4A-BA1724FD74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87" r="15792" b="-1"/>
          <a:stretch/>
        </p:blipFill>
        <p:spPr>
          <a:xfrm>
            <a:off x="-52346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5436113" y="4232571"/>
                </a:moveTo>
                <a:cubicBezTo>
                  <a:pt x="5625722" y="4232571"/>
                  <a:pt x="5779430" y="4386279"/>
                  <a:pt x="5779430" y="4575888"/>
                </a:cubicBezTo>
                <a:cubicBezTo>
                  <a:pt x="5779430" y="4765497"/>
                  <a:pt x="5625722" y="4919205"/>
                  <a:pt x="5436113" y="4919205"/>
                </a:cubicBezTo>
                <a:cubicBezTo>
                  <a:pt x="5246504" y="4919205"/>
                  <a:pt x="5092796" y="4765497"/>
                  <a:pt x="5092796" y="4575888"/>
                </a:cubicBezTo>
                <a:cubicBezTo>
                  <a:pt x="5092796" y="4386279"/>
                  <a:pt x="5246504" y="4232571"/>
                  <a:pt x="5436113" y="4232571"/>
                </a:cubicBezTo>
                <a:close/>
                <a:moveTo>
                  <a:pt x="5580185" y="1806694"/>
                </a:moveTo>
                <a:cubicBezTo>
                  <a:pt x="5699726" y="1806694"/>
                  <a:pt x="5799461" y="1891487"/>
                  <a:pt x="5822527" y="2004209"/>
                </a:cubicBezTo>
                <a:lnTo>
                  <a:pt x="5827552" y="2054052"/>
                </a:lnTo>
                <a:lnTo>
                  <a:pt x="5827552" y="2054073"/>
                </a:lnTo>
                <a:lnTo>
                  <a:pt x="5822527" y="2103916"/>
                </a:lnTo>
                <a:cubicBezTo>
                  <a:pt x="5799461" y="2216637"/>
                  <a:pt x="5699726" y="2301430"/>
                  <a:pt x="5580185" y="2301430"/>
                </a:cubicBezTo>
                <a:cubicBezTo>
                  <a:pt x="5443567" y="2301430"/>
                  <a:pt x="5332817" y="2190680"/>
                  <a:pt x="5332817" y="2054062"/>
                </a:cubicBezTo>
                <a:cubicBezTo>
                  <a:pt x="5332817" y="1917444"/>
                  <a:pt x="5443567" y="1806694"/>
                  <a:pt x="5580185" y="1806694"/>
                </a:cubicBezTo>
                <a:close/>
                <a:moveTo>
                  <a:pt x="5580184" y="1294715"/>
                </a:moveTo>
                <a:cubicBezTo>
                  <a:pt x="5659753" y="1294715"/>
                  <a:pt x="5724256" y="1359218"/>
                  <a:pt x="5724256" y="1438787"/>
                </a:cubicBezTo>
                <a:cubicBezTo>
                  <a:pt x="5724256" y="1518356"/>
                  <a:pt x="5659753" y="1582859"/>
                  <a:pt x="5580184" y="1582859"/>
                </a:cubicBezTo>
                <a:cubicBezTo>
                  <a:pt x="5500615" y="1582859"/>
                  <a:pt x="5436112" y="1518356"/>
                  <a:pt x="5436112" y="1438787"/>
                </a:cubicBezTo>
                <a:cubicBezTo>
                  <a:pt x="5436112" y="1359218"/>
                  <a:pt x="5500615" y="1294715"/>
                  <a:pt x="5580184" y="1294715"/>
                </a:cubicBezTo>
                <a:close/>
                <a:moveTo>
                  <a:pt x="0" y="0"/>
                </a:moveTo>
                <a:lnTo>
                  <a:pt x="5346882" y="0"/>
                </a:lnTo>
                <a:lnTo>
                  <a:pt x="5396357" y="64140"/>
                </a:lnTo>
                <a:cubicBezTo>
                  <a:pt x="5509528" y="228632"/>
                  <a:pt x="5577723" y="424885"/>
                  <a:pt x="5582550" y="646882"/>
                </a:cubicBezTo>
                <a:cubicBezTo>
                  <a:pt x="5608062" y="1102027"/>
                  <a:pt x="5203194" y="1301070"/>
                  <a:pt x="5151872" y="1809180"/>
                </a:cubicBezTo>
                <a:cubicBezTo>
                  <a:pt x="5104686" y="2276432"/>
                  <a:pt x="5496947" y="2514465"/>
                  <a:pt x="5323965" y="3464278"/>
                </a:cubicBezTo>
                <a:cubicBezTo>
                  <a:pt x="5211960" y="4079388"/>
                  <a:pt x="4297510" y="4259025"/>
                  <a:pt x="5513003" y="5720066"/>
                </a:cubicBezTo>
                <a:cubicBezTo>
                  <a:pt x="5768583" y="6027176"/>
                  <a:pt x="5791560" y="6490332"/>
                  <a:pt x="5601722" y="6841105"/>
                </a:cubicBezTo>
                <a:lnTo>
                  <a:pt x="5590822" y="6858000"/>
                </a:lnTo>
                <a:lnTo>
                  <a:pt x="1735" y="6858000"/>
                </a:lnTo>
                <a:lnTo>
                  <a:pt x="0" y="6858000"/>
                </a:lnTo>
                <a:lnTo>
                  <a:pt x="0" y="6849812"/>
                </a:lnTo>
                <a:lnTo>
                  <a:pt x="0" y="6483067"/>
                </a:lnTo>
                <a:lnTo>
                  <a:pt x="0" y="1250146"/>
                </a:lnTo>
                <a:close/>
              </a:path>
            </a:pathLst>
          </a:cu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FA2C7B7F-7592-CD8F-F5F3-D39BEC952C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98092" y="2391995"/>
            <a:ext cx="5355276" cy="3174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A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scatter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plot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visualized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how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different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orbit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types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relate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to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payload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mass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Heavier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payloads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were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more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frequently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launched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to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GTO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, yet had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lower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success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Light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to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moderate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payloads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had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higher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success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in 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LEO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and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ISS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Bahnschrift Condensed" panose="020B0502040204020203" pitchFamily="34" charset="0"/>
              </a:rPr>
              <a:t>missions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2274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 descr="bir sarı soru işareti içeren 3B siyah soru işaretleri">
            <a:extLst>
              <a:ext uri="{FF2B5EF4-FFF2-40B4-BE49-F238E27FC236}">
                <a16:creationId xmlns:a16="http://schemas.microsoft.com/office/drawing/2014/main" id="{6F49E881-37A5-B4A6-C657-246A6E5785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8990" r="612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2" name="Freeform: Shape 13">
            <a:extLst>
              <a:ext uri="{FF2B5EF4-FFF2-40B4-BE49-F238E27FC236}">
                <a16:creationId xmlns:a16="http://schemas.microsoft.com/office/drawing/2014/main" id="{56BD7DD2-1738-4D5D-955B-0F7C68C99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534478" y="3308697"/>
            <a:ext cx="2657521" cy="3554844"/>
          </a:xfrm>
          <a:custGeom>
            <a:avLst/>
            <a:gdLst>
              <a:gd name="connsiteX0" fmla="*/ 1231997 w 3761741"/>
              <a:gd name="connsiteY0" fmla="*/ 3753085 h 5031909"/>
              <a:gd name="connsiteX1" fmla="*/ 1491504 w 3761741"/>
              <a:gd name="connsiteY1" fmla="*/ 3915246 h 5031909"/>
              <a:gd name="connsiteX2" fmla="*/ 1372239 w 3761741"/>
              <a:gd name="connsiteY2" fmla="*/ 4360348 h 5031909"/>
              <a:gd name="connsiteX3" fmla="*/ 927138 w 3761741"/>
              <a:gd name="connsiteY3" fmla="*/ 4241084 h 5031909"/>
              <a:gd name="connsiteX4" fmla="*/ 1046403 w 3761741"/>
              <a:gd name="connsiteY4" fmla="*/ 3795982 h 5031909"/>
              <a:gd name="connsiteX5" fmla="*/ 1231997 w 3761741"/>
              <a:gd name="connsiteY5" fmla="*/ 3753085 h 5031909"/>
              <a:gd name="connsiteX6" fmla="*/ 1759997 w 3761741"/>
              <a:gd name="connsiteY6" fmla="*/ 3489191 h 5031909"/>
              <a:gd name="connsiteX7" fmla="*/ 1919508 w 3761741"/>
              <a:gd name="connsiteY7" fmla="*/ 3568587 h 5031909"/>
              <a:gd name="connsiteX8" fmla="*/ 1860512 w 3761741"/>
              <a:gd name="connsiteY8" fmla="*/ 3788765 h 5031909"/>
              <a:gd name="connsiteX9" fmla="*/ 1640334 w 3761741"/>
              <a:gd name="connsiteY9" fmla="*/ 3729768 h 5031909"/>
              <a:gd name="connsiteX10" fmla="*/ 1699331 w 3761741"/>
              <a:gd name="connsiteY10" fmla="*/ 3509591 h 5031909"/>
              <a:gd name="connsiteX11" fmla="*/ 1759997 w 3761741"/>
              <a:gd name="connsiteY11" fmla="*/ 3489191 h 5031909"/>
              <a:gd name="connsiteX12" fmla="*/ 0 w 3761741"/>
              <a:gd name="connsiteY12" fmla="*/ 0 h 5031909"/>
              <a:gd name="connsiteX13" fmla="*/ 3761741 w 3761741"/>
              <a:gd name="connsiteY13" fmla="*/ 0 h 5031909"/>
              <a:gd name="connsiteX14" fmla="*/ 3681829 w 3761741"/>
              <a:gd name="connsiteY14" fmla="*/ 50256 h 5031909"/>
              <a:gd name="connsiteX15" fmla="*/ 2937684 w 3761741"/>
              <a:gd name="connsiteY15" fmla="*/ 451413 h 5031909"/>
              <a:gd name="connsiteX16" fmla="*/ 2372686 w 3761741"/>
              <a:gd name="connsiteY16" fmla="*/ 1727662 h 5031909"/>
              <a:gd name="connsiteX17" fmla="*/ 2465529 w 3761741"/>
              <a:gd name="connsiteY17" fmla="*/ 2404960 h 5031909"/>
              <a:gd name="connsiteX18" fmla="*/ 1386395 w 3761741"/>
              <a:gd name="connsiteY18" fmla="*/ 3432457 h 5031909"/>
              <a:gd name="connsiteX19" fmla="*/ 717407 w 3761741"/>
              <a:gd name="connsiteY19" fmla="*/ 3749372 h 5031909"/>
              <a:gd name="connsiteX20" fmla="*/ 322998 w 3761741"/>
              <a:gd name="connsiteY20" fmla="*/ 4542230 h 5031909"/>
              <a:gd name="connsiteX21" fmla="*/ 7948 w 3761741"/>
              <a:gd name="connsiteY21" fmla="*/ 5025561 h 5031909"/>
              <a:gd name="connsiteX22" fmla="*/ 0 w 3761741"/>
              <a:gd name="connsiteY22" fmla="*/ 5031909 h 503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61741" h="5031909">
                <a:moveTo>
                  <a:pt x="1231997" y="3753085"/>
                </a:moveTo>
                <a:cubicBezTo>
                  <a:pt x="1336336" y="3760459"/>
                  <a:pt x="1435268" y="3817843"/>
                  <a:pt x="1491504" y="3915246"/>
                </a:cubicBezTo>
                <a:cubicBezTo>
                  <a:pt x="1581482" y="4071092"/>
                  <a:pt x="1528085" y="4270371"/>
                  <a:pt x="1372239" y="4360348"/>
                </a:cubicBezTo>
                <a:cubicBezTo>
                  <a:pt x="1216394" y="4450325"/>
                  <a:pt x="1017115" y="4396929"/>
                  <a:pt x="927138" y="4241084"/>
                </a:cubicBezTo>
                <a:cubicBezTo>
                  <a:pt x="837160" y="4085238"/>
                  <a:pt x="890557" y="3885959"/>
                  <a:pt x="1046403" y="3795982"/>
                </a:cubicBezTo>
                <a:cubicBezTo>
                  <a:pt x="1104845" y="3762240"/>
                  <a:pt x="1169394" y="3748660"/>
                  <a:pt x="1231997" y="3753085"/>
                </a:cubicBezTo>
                <a:close/>
                <a:moveTo>
                  <a:pt x="1759997" y="3489191"/>
                </a:moveTo>
                <a:cubicBezTo>
                  <a:pt x="1822331" y="3481456"/>
                  <a:pt x="1886126" y="3510769"/>
                  <a:pt x="1919508" y="3568587"/>
                </a:cubicBezTo>
                <a:cubicBezTo>
                  <a:pt x="1964017" y="3645679"/>
                  <a:pt x="1937603" y="3744256"/>
                  <a:pt x="1860512" y="3788765"/>
                </a:cubicBezTo>
                <a:cubicBezTo>
                  <a:pt x="1783420" y="3833274"/>
                  <a:pt x="1684844" y="3806860"/>
                  <a:pt x="1640334" y="3729768"/>
                </a:cubicBezTo>
                <a:cubicBezTo>
                  <a:pt x="1595825" y="3652677"/>
                  <a:pt x="1622238" y="3554100"/>
                  <a:pt x="1699331" y="3509591"/>
                </a:cubicBezTo>
                <a:cubicBezTo>
                  <a:pt x="1718604" y="3498464"/>
                  <a:pt x="1739219" y="3491769"/>
                  <a:pt x="1759997" y="3489191"/>
                </a:cubicBezTo>
                <a:close/>
                <a:moveTo>
                  <a:pt x="0" y="0"/>
                </a:moveTo>
                <a:lnTo>
                  <a:pt x="3761741" y="0"/>
                </a:lnTo>
                <a:lnTo>
                  <a:pt x="3681829" y="50256"/>
                </a:lnTo>
                <a:cubicBezTo>
                  <a:pt x="3438848" y="191089"/>
                  <a:pt x="3181881" y="311202"/>
                  <a:pt x="2937684" y="451413"/>
                </a:cubicBezTo>
                <a:cubicBezTo>
                  <a:pt x="2479845" y="715229"/>
                  <a:pt x="2214753" y="1139058"/>
                  <a:pt x="2372686" y="1727662"/>
                </a:cubicBezTo>
                <a:cubicBezTo>
                  <a:pt x="2431549" y="1947175"/>
                  <a:pt x="2491082" y="2185236"/>
                  <a:pt x="2465529" y="2404960"/>
                </a:cubicBezTo>
                <a:cubicBezTo>
                  <a:pt x="2399653" y="2971510"/>
                  <a:pt x="2011160" y="3315831"/>
                  <a:pt x="1386395" y="3432457"/>
                </a:cubicBezTo>
                <a:cubicBezTo>
                  <a:pt x="1135728" y="3479297"/>
                  <a:pt x="864140" y="3520006"/>
                  <a:pt x="717407" y="3749372"/>
                </a:cubicBezTo>
                <a:cubicBezTo>
                  <a:pt x="559240" y="3996927"/>
                  <a:pt x="433133" y="4268292"/>
                  <a:pt x="322998" y="4542230"/>
                </a:cubicBezTo>
                <a:cubicBezTo>
                  <a:pt x="247175" y="4731198"/>
                  <a:pt x="151079" y="4898056"/>
                  <a:pt x="7948" y="5025561"/>
                </a:cubicBezTo>
                <a:lnTo>
                  <a:pt x="0" y="50319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8509A13B-4750-4C28-974C-8E9C13C5B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55816" y="-1555812"/>
            <a:ext cx="6858000" cy="9969624"/>
          </a:xfrm>
          <a:prstGeom prst="rect">
            <a:avLst/>
          </a:prstGeom>
          <a:gradFill>
            <a:gsLst>
              <a:gs pos="41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5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14E90FE-14E6-0258-DD00-D675311E8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63" y="437818"/>
            <a:ext cx="5673213" cy="32281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z="5400" dirty="0">
                <a:solidFill>
                  <a:schemeClr val="bg1"/>
                </a:solidFill>
              </a:rPr>
              <a:t>SQL EDA </a:t>
            </a:r>
            <a:r>
              <a:rPr lang="tr-TR" sz="5400" dirty="0" err="1">
                <a:solidFill>
                  <a:schemeClr val="bg1"/>
                </a:solidFill>
              </a:rPr>
              <a:t>Results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90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6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fikte kalemin açılı görüntüsü">
            <a:extLst>
              <a:ext uri="{FF2B5EF4-FFF2-40B4-BE49-F238E27FC236}">
                <a16:creationId xmlns:a16="http://schemas.microsoft.com/office/drawing/2014/main" id="{D5670A15-002F-4189-DBA9-F7F72A7169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56" r="1" b="7388"/>
          <a:stretch/>
        </p:blipFill>
        <p:spPr>
          <a:xfrm>
            <a:off x="-74645" y="10"/>
            <a:ext cx="12266645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4EC6B62-8D18-47C6-815A-17919789F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50443" y="-1383557"/>
            <a:ext cx="6858000" cy="96251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55000">
                <a:srgbClr val="000000">
                  <a:alpha val="46000"/>
                </a:srgbClr>
              </a:gs>
              <a:gs pos="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DF10E83-0051-2B22-57A9-6FBA9AF6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742" y="663960"/>
            <a:ext cx="6787658" cy="35941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400">
                <a:solidFill>
                  <a:srgbClr val="FFFFFF"/>
                </a:solidFill>
              </a:rPr>
              <a:t>Executive Summary</a:t>
            </a: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0EE1950E-A750-4EB6-943D-2FE814B8F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2630" cy="2848482"/>
          </a:xfrm>
          <a:custGeom>
            <a:avLst/>
            <a:gdLst>
              <a:gd name="connsiteX0" fmla="*/ 1193013 w 2432630"/>
              <a:gd name="connsiteY0" fmla="*/ 1609830 h 2848482"/>
              <a:gd name="connsiteX1" fmla="*/ 1452520 w 2432630"/>
              <a:gd name="connsiteY1" fmla="*/ 1771993 h 2848482"/>
              <a:gd name="connsiteX2" fmla="*/ 1333256 w 2432630"/>
              <a:gd name="connsiteY2" fmla="*/ 2217094 h 2848482"/>
              <a:gd name="connsiteX3" fmla="*/ 888154 w 2432630"/>
              <a:gd name="connsiteY3" fmla="*/ 2097829 h 2848482"/>
              <a:gd name="connsiteX4" fmla="*/ 1007419 w 2432630"/>
              <a:gd name="connsiteY4" fmla="*/ 1652728 h 2848482"/>
              <a:gd name="connsiteX5" fmla="*/ 1193013 w 2432630"/>
              <a:gd name="connsiteY5" fmla="*/ 1609830 h 2848482"/>
              <a:gd name="connsiteX6" fmla="*/ 1721013 w 2432630"/>
              <a:gd name="connsiteY6" fmla="*/ 1345937 h 2848482"/>
              <a:gd name="connsiteX7" fmla="*/ 1880524 w 2432630"/>
              <a:gd name="connsiteY7" fmla="*/ 1425334 h 2848482"/>
              <a:gd name="connsiteX8" fmla="*/ 1821528 w 2432630"/>
              <a:gd name="connsiteY8" fmla="*/ 1645511 h 2848482"/>
              <a:gd name="connsiteX9" fmla="*/ 1601350 w 2432630"/>
              <a:gd name="connsiteY9" fmla="*/ 1586514 h 2848482"/>
              <a:gd name="connsiteX10" fmla="*/ 1660347 w 2432630"/>
              <a:gd name="connsiteY10" fmla="*/ 1366337 h 2848482"/>
              <a:gd name="connsiteX11" fmla="*/ 1721013 w 2432630"/>
              <a:gd name="connsiteY11" fmla="*/ 1345937 h 2848482"/>
              <a:gd name="connsiteX12" fmla="*/ 0 w 2432630"/>
              <a:gd name="connsiteY12" fmla="*/ 0 h 2848482"/>
              <a:gd name="connsiteX13" fmla="*/ 2420476 w 2432630"/>
              <a:gd name="connsiteY13" fmla="*/ 0 h 2848482"/>
              <a:gd name="connsiteX14" fmla="*/ 2431096 w 2432630"/>
              <a:gd name="connsiteY14" fmla="*/ 94052 h 2848482"/>
              <a:gd name="connsiteX15" fmla="*/ 2426545 w 2432630"/>
              <a:gd name="connsiteY15" fmla="*/ 261706 h 2848482"/>
              <a:gd name="connsiteX16" fmla="*/ 1347411 w 2432630"/>
              <a:gd name="connsiteY16" fmla="*/ 1289202 h 2848482"/>
              <a:gd name="connsiteX17" fmla="*/ 678423 w 2432630"/>
              <a:gd name="connsiteY17" fmla="*/ 1606118 h 2848482"/>
              <a:gd name="connsiteX18" fmla="*/ 284014 w 2432630"/>
              <a:gd name="connsiteY18" fmla="*/ 2398976 h 2848482"/>
              <a:gd name="connsiteX19" fmla="*/ 97407 w 2432630"/>
              <a:gd name="connsiteY19" fmla="*/ 2742323 h 2848482"/>
              <a:gd name="connsiteX20" fmla="*/ 0 w 2432630"/>
              <a:gd name="connsiteY20" fmla="*/ 2848482 h 284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32630" h="2848482">
                <a:moveTo>
                  <a:pt x="1193013" y="1609830"/>
                </a:moveTo>
                <a:cubicBezTo>
                  <a:pt x="1297352" y="1617205"/>
                  <a:pt x="1396284" y="1674588"/>
                  <a:pt x="1452520" y="1771993"/>
                </a:cubicBezTo>
                <a:cubicBezTo>
                  <a:pt x="1542498" y="1927838"/>
                  <a:pt x="1489101" y="2127117"/>
                  <a:pt x="1333256" y="2217094"/>
                </a:cubicBezTo>
                <a:cubicBezTo>
                  <a:pt x="1177410" y="2307071"/>
                  <a:pt x="978131" y="2253675"/>
                  <a:pt x="888154" y="2097829"/>
                </a:cubicBezTo>
                <a:cubicBezTo>
                  <a:pt x="798176" y="1941984"/>
                  <a:pt x="851572" y="1742705"/>
                  <a:pt x="1007419" y="1652728"/>
                </a:cubicBezTo>
                <a:cubicBezTo>
                  <a:pt x="1065861" y="1618986"/>
                  <a:pt x="1130410" y="1605406"/>
                  <a:pt x="1193013" y="1609830"/>
                </a:cubicBezTo>
                <a:close/>
                <a:moveTo>
                  <a:pt x="1721013" y="1345937"/>
                </a:moveTo>
                <a:cubicBezTo>
                  <a:pt x="1783347" y="1338202"/>
                  <a:pt x="1847142" y="1367515"/>
                  <a:pt x="1880524" y="1425334"/>
                </a:cubicBezTo>
                <a:cubicBezTo>
                  <a:pt x="1925033" y="1502425"/>
                  <a:pt x="1898619" y="1601002"/>
                  <a:pt x="1821528" y="1645511"/>
                </a:cubicBezTo>
                <a:cubicBezTo>
                  <a:pt x="1744436" y="1690020"/>
                  <a:pt x="1645859" y="1663606"/>
                  <a:pt x="1601350" y="1586514"/>
                </a:cubicBezTo>
                <a:cubicBezTo>
                  <a:pt x="1556841" y="1509423"/>
                  <a:pt x="1583254" y="1410846"/>
                  <a:pt x="1660347" y="1366337"/>
                </a:cubicBezTo>
                <a:cubicBezTo>
                  <a:pt x="1679620" y="1355210"/>
                  <a:pt x="1700235" y="1348515"/>
                  <a:pt x="1721013" y="1345937"/>
                </a:cubicBezTo>
                <a:close/>
                <a:moveTo>
                  <a:pt x="0" y="0"/>
                </a:moveTo>
                <a:lnTo>
                  <a:pt x="2420476" y="0"/>
                </a:lnTo>
                <a:lnTo>
                  <a:pt x="2431096" y="94052"/>
                </a:lnTo>
                <a:cubicBezTo>
                  <a:pt x="2434004" y="150699"/>
                  <a:pt x="2432933" y="206775"/>
                  <a:pt x="2426545" y="261706"/>
                </a:cubicBezTo>
                <a:cubicBezTo>
                  <a:pt x="2360669" y="828256"/>
                  <a:pt x="1972176" y="1172577"/>
                  <a:pt x="1347411" y="1289202"/>
                </a:cubicBezTo>
                <a:cubicBezTo>
                  <a:pt x="1096744" y="1336043"/>
                  <a:pt x="825156" y="1376752"/>
                  <a:pt x="678423" y="1606118"/>
                </a:cubicBezTo>
                <a:cubicBezTo>
                  <a:pt x="520257" y="1853673"/>
                  <a:pt x="394149" y="2125038"/>
                  <a:pt x="284014" y="2398976"/>
                </a:cubicBezTo>
                <a:cubicBezTo>
                  <a:pt x="233465" y="2524954"/>
                  <a:pt x="173906" y="2641107"/>
                  <a:pt x="97407" y="2742323"/>
                </a:cubicBezTo>
                <a:lnTo>
                  <a:pt x="0" y="284848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5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0ADF988-004C-8513-D121-B139A493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494" y="552782"/>
            <a:ext cx="5369169" cy="1619611"/>
          </a:xfrm>
        </p:spPr>
        <p:txBody>
          <a:bodyPr>
            <a:normAutofit/>
          </a:bodyPr>
          <a:lstStyle/>
          <a:p>
            <a:r>
              <a:rPr lang="tr-TR" dirty="0" err="1"/>
              <a:t>Launch</a:t>
            </a:r>
            <a:r>
              <a:rPr lang="tr-TR" dirty="0"/>
              <a:t> Site Distribution</a:t>
            </a:r>
          </a:p>
        </p:txBody>
      </p:sp>
      <p:pic>
        <p:nvPicPr>
          <p:cNvPr id="5" name="Picture 4" descr="sanat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764B9497-F55F-9611-021A-8DF3473EEB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" r="52012"/>
          <a:stretch/>
        </p:blipFill>
        <p:spPr>
          <a:xfrm>
            <a:off x="-52346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5436113" y="4232571"/>
                </a:moveTo>
                <a:cubicBezTo>
                  <a:pt x="5625722" y="4232571"/>
                  <a:pt x="5779430" y="4386279"/>
                  <a:pt x="5779430" y="4575888"/>
                </a:cubicBezTo>
                <a:cubicBezTo>
                  <a:pt x="5779430" y="4765497"/>
                  <a:pt x="5625722" y="4919205"/>
                  <a:pt x="5436113" y="4919205"/>
                </a:cubicBezTo>
                <a:cubicBezTo>
                  <a:pt x="5246504" y="4919205"/>
                  <a:pt x="5092796" y="4765497"/>
                  <a:pt x="5092796" y="4575888"/>
                </a:cubicBezTo>
                <a:cubicBezTo>
                  <a:pt x="5092796" y="4386279"/>
                  <a:pt x="5246504" y="4232571"/>
                  <a:pt x="5436113" y="4232571"/>
                </a:cubicBezTo>
                <a:close/>
                <a:moveTo>
                  <a:pt x="5580185" y="1806694"/>
                </a:moveTo>
                <a:cubicBezTo>
                  <a:pt x="5699726" y="1806694"/>
                  <a:pt x="5799461" y="1891487"/>
                  <a:pt x="5822527" y="2004209"/>
                </a:cubicBezTo>
                <a:lnTo>
                  <a:pt x="5827552" y="2054052"/>
                </a:lnTo>
                <a:lnTo>
                  <a:pt x="5827552" y="2054073"/>
                </a:lnTo>
                <a:lnTo>
                  <a:pt x="5822527" y="2103916"/>
                </a:lnTo>
                <a:cubicBezTo>
                  <a:pt x="5799461" y="2216637"/>
                  <a:pt x="5699726" y="2301430"/>
                  <a:pt x="5580185" y="2301430"/>
                </a:cubicBezTo>
                <a:cubicBezTo>
                  <a:pt x="5443567" y="2301430"/>
                  <a:pt x="5332817" y="2190680"/>
                  <a:pt x="5332817" y="2054062"/>
                </a:cubicBezTo>
                <a:cubicBezTo>
                  <a:pt x="5332817" y="1917444"/>
                  <a:pt x="5443567" y="1806694"/>
                  <a:pt x="5580185" y="1806694"/>
                </a:cubicBezTo>
                <a:close/>
                <a:moveTo>
                  <a:pt x="5580184" y="1294715"/>
                </a:moveTo>
                <a:cubicBezTo>
                  <a:pt x="5659753" y="1294715"/>
                  <a:pt x="5724256" y="1359218"/>
                  <a:pt x="5724256" y="1438787"/>
                </a:cubicBezTo>
                <a:cubicBezTo>
                  <a:pt x="5724256" y="1518356"/>
                  <a:pt x="5659753" y="1582859"/>
                  <a:pt x="5580184" y="1582859"/>
                </a:cubicBezTo>
                <a:cubicBezTo>
                  <a:pt x="5500615" y="1582859"/>
                  <a:pt x="5436112" y="1518356"/>
                  <a:pt x="5436112" y="1438787"/>
                </a:cubicBezTo>
                <a:cubicBezTo>
                  <a:pt x="5436112" y="1359218"/>
                  <a:pt x="5500615" y="1294715"/>
                  <a:pt x="5580184" y="1294715"/>
                </a:cubicBezTo>
                <a:close/>
                <a:moveTo>
                  <a:pt x="0" y="0"/>
                </a:moveTo>
                <a:lnTo>
                  <a:pt x="5346882" y="0"/>
                </a:lnTo>
                <a:lnTo>
                  <a:pt x="5396357" y="64140"/>
                </a:lnTo>
                <a:cubicBezTo>
                  <a:pt x="5509528" y="228632"/>
                  <a:pt x="5577723" y="424885"/>
                  <a:pt x="5582550" y="646882"/>
                </a:cubicBezTo>
                <a:cubicBezTo>
                  <a:pt x="5608062" y="1102027"/>
                  <a:pt x="5203194" y="1301070"/>
                  <a:pt x="5151872" y="1809180"/>
                </a:cubicBezTo>
                <a:cubicBezTo>
                  <a:pt x="5104686" y="2276432"/>
                  <a:pt x="5496947" y="2514465"/>
                  <a:pt x="5323965" y="3464278"/>
                </a:cubicBezTo>
                <a:cubicBezTo>
                  <a:pt x="5211960" y="4079388"/>
                  <a:pt x="4297510" y="4259025"/>
                  <a:pt x="5513003" y="5720066"/>
                </a:cubicBezTo>
                <a:cubicBezTo>
                  <a:pt x="5768583" y="6027176"/>
                  <a:pt x="5791560" y="6490332"/>
                  <a:pt x="5601722" y="6841105"/>
                </a:cubicBezTo>
                <a:lnTo>
                  <a:pt x="5590822" y="6858000"/>
                </a:lnTo>
                <a:lnTo>
                  <a:pt x="1735" y="6858000"/>
                </a:lnTo>
                <a:lnTo>
                  <a:pt x="0" y="6858000"/>
                </a:lnTo>
                <a:lnTo>
                  <a:pt x="0" y="6849812"/>
                </a:lnTo>
                <a:lnTo>
                  <a:pt x="0" y="6483067"/>
                </a:lnTo>
                <a:lnTo>
                  <a:pt x="0" y="1250146"/>
                </a:lnTo>
                <a:close/>
              </a:path>
            </a:pathLst>
          </a:cu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186435-308D-99D4-249C-DEEB5FA4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092" y="2391995"/>
            <a:ext cx="5355276" cy="317478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b="1" dirty="0">
                <a:latin typeface="Bahnschrift Condensed" panose="020B0502040204020203" pitchFamily="34" charset="0"/>
              </a:rPr>
              <a:t>Description:</a:t>
            </a:r>
            <a:br>
              <a:rPr lang="en-US" dirty="0">
                <a:latin typeface="Bahnschrift Condensed" panose="020B0502040204020203" pitchFamily="34" charset="0"/>
              </a:rPr>
            </a:br>
            <a:r>
              <a:rPr lang="en-US" dirty="0">
                <a:latin typeface="Bahnschrift Condensed" panose="020B0502040204020203" pitchFamily="34" charset="0"/>
              </a:rPr>
              <a:t>The dataset contains multiple launch sites used by SpaceX, including Kennedy Space Center and Cape Canaveral Air Force Station.</a:t>
            </a:r>
          </a:p>
          <a:p>
            <a:pPr>
              <a:lnSpc>
                <a:spcPct val="100000"/>
              </a:lnSpc>
            </a:pPr>
            <a:r>
              <a:rPr lang="en-US" b="1" dirty="0">
                <a:latin typeface="Bahnschrift Condensed" panose="020B0502040204020203" pitchFamily="34" charset="0"/>
              </a:rPr>
              <a:t>Insight:</a:t>
            </a:r>
            <a:br>
              <a:rPr lang="en-US" dirty="0">
                <a:latin typeface="Bahnschrift Condensed" panose="020B0502040204020203" pitchFamily="34" charset="0"/>
              </a:rPr>
            </a:br>
            <a:r>
              <a:rPr lang="en-US" dirty="0">
                <a:latin typeface="Bahnschrift Condensed" panose="020B0502040204020203" pitchFamily="34" charset="0"/>
              </a:rPr>
              <a:t>Understanding launch site distribution is crucial for identifying geographic dependencies, evaluating site-specific performance, and planning future infrastructure investments.</a:t>
            </a:r>
          </a:p>
          <a:p>
            <a:pPr>
              <a:lnSpc>
                <a:spcPct val="100000"/>
              </a:lnSpc>
            </a:pPr>
            <a:endParaRPr lang="tr-TR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246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4B4A1AB-16D7-2AFC-8314-BD4465125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75276"/>
          </a:xfrm>
        </p:spPr>
        <p:txBody>
          <a:bodyPr>
            <a:normAutofit/>
          </a:bodyPr>
          <a:lstStyle/>
          <a:p>
            <a:r>
              <a:rPr lang="tr-TR" dirty="0"/>
              <a:t>Cape </a:t>
            </a:r>
            <a:r>
              <a:rPr lang="tr-TR" dirty="0" err="1"/>
              <a:t>Canaveral</a:t>
            </a:r>
            <a:r>
              <a:rPr lang="tr-TR" dirty="0"/>
              <a:t> Activity </a:t>
            </a:r>
            <a:r>
              <a:rPr lang="tr-TR" dirty="0" err="1"/>
              <a:t>Sample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8945AA-0449-AFF8-B55F-C2C422CEA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b="1">
                <a:latin typeface="Bahnschrift Condensed" panose="020B0502040204020203" pitchFamily="34" charset="0"/>
              </a:rPr>
              <a:t>Description:</a:t>
            </a:r>
            <a:br>
              <a:rPr lang="en-US">
                <a:latin typeface="Bahnschrift Condensed" panose="020B0502040204020203" pitchFamily="34" charset="0"/>
              </a:rPr>
            </a:br>
            <a:r>
              <a:rPr lang="en-US">
                <a:latin typeface="Bahnschrift Condensed" panose="020B0502040204020203" pitchFamily="34" charset="0"/>
              </a:rPr>
              <a:t>A closer look at launch records shows that Cape Canaveral is one of the most frequently used sites, especially for commercial and resupply missions.</a:t>
            </a:r>
          </a:p>
          <a:p>
            <a:pPr>
              <a:lnSpc>
                <a:spcPct val="100000"/>
              </a:lnSpc>
            </a:pPr>
            <a:r>
              <a:rPr lang="en-US" b="1">
                <a:latin typeface="Bahnschrift Condensed" panose="020B0502040204020203" pitchFamily="34" charset="0"/>
              </a:rPr>
              <a:t>Insight:</a:t>
            </a:r>
            <a:br>
              <a:rPr lang="en-US">
                <a:latin typeface="Bahnschrift Condensed" panose="020B0502040204020203" pitchFamily="34" charset="0"/>
              </a:rPr>
            </a:br>
            <a:r>
              <a:rPr lang="en-US">
                <a:latin typeface="Bahnschrift Condensed" panose="020B0502040204020203" pitchFamily="34" charset="0"/>
              </a:rPr>
              <a:t>Its operational frequency suggests this site plays a central role in mission scheduling and client service delivery. Enhancing logistics around this site may further improve efficiency.</a:t>
            </a:r>
          </a:p>
          <a:p>
            <a:pPr>
              <a:lnSpc>
                <a:spcPct val="100000"/>
              </a:lnSpc>
            </a:pPr>
            <a:endParaRPr lang="tr-TR">
              <a:latin typeface="Bahnschrift Condensed" panose="020B0502040204020203" pitchFamily="34" charset="0"/>
            </a:endParaRPr>
          </a:p>
        </p:txBody>
      </p:sp>
      <p:pic>
        <p:nvPicPr>
          <p:cNvPr id="12" name="Resim 11" descr="gökyüzü, bulut, dış mekan, roket, füz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4ECAC41E-0DB2-E9BE-727B-3B30DC9F6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9" r="23654"/>
          <a:stretch/>
        </p:blipFill>
        <p:spPr>
          <a:xfrm>
            <a:off x="6599498" y="2"/>
            <a:ext cx="5592502" cy="6218525"/>
          </a:xfrm>
          <a:custGeom>
            <a:avLst/>
            <a:gdLst/>
            <a:ahLst/>
            <a:cxnLst/>
            <a:rect l="l" t="t" r="r" b="b"/>
            <a:pathLst>
              <a:path w="5592502" h="6218525">
                <a:moveTo>
                  <a:pt x="2549391" y="5657612"/>
                </a:moveTo>
                <a:cubicBezTo>
                  <a:pt x="2568895" y="5660359"/>
                  <a:pt x="2588012" y="5665853"/>
                  <a:pt x="2606158" y="5674005"/>
                </a:cubicBezTo>
                <a:cubicBezTo>
                  <a:pt x="2690694" y="5711355"/>
                  <a:pt x="2743699" y="5803287"/>
                  <a:pt x="2734722" y="5897877"/>
                </a:cubicBezTo>
                <a:cubicBezTo>
                  <a:pt x="2720716" y="6045476"/>
                  <a:pt x="2578003" y="6136188"/>
                  <a:pt x="2445921" y="6086557"/>
                </a:cubicBezTo>
                <a:cubicBezTo>
                  <a:pt x="2352551" y="6051652"/>
                  <a:pt x="2293727" y="5951889"/>
                  <a:pt x="2306440" y="5850621"/>
                </a:cubicBezTo>
                <a:cubicBezTo>
                  <a:pt x="2319512" y="5745685"/>
                  <a:pt x="2398158" y="5671063"/>
                  <a:pt x="2490307" y="5657701"/>
                </a:cubicBezTo>
                <a:cubicBezTo>
                  <a:pt x="2509998" y="5654864"/>
                  <a:pt x="2529887" y="5654864"/>
                  <a:pt x="2549391" y="5657612"/>
                </a:cubicBezTo>
                <a:close/>
                <a:moveTo>
                  <a:pt x="708303" y="494981"/>
                </a:moveTo>
                <a:cubicBezTo>
                  <a:pt x="758766" y="498141"/>
                  <a:pt x="808381" y="509490"/>
                  <a:pt x="855181" y="528594"/>
                </a:cubicBezTo>
                <a:cubicBezTo>
                  <a:pt x="1052623" y="608676"/>
                  <a:pt x="1174866" y="823069"/>
                  <a:pt x="1146999" y="1039903"/>
                </a:cubicBezTo>
                <a:cubicBezTo>
                  <a:pt x="1106562" y="1357577"/>
                  <a:pt x="789750" y="1547407"/>
                  <a:pt x="502601" y="1427029"/>
                </a:cubicBezTo>
                <a:cubicBezTo>
                  <a:pt x="303292" y="1343573"/>
                  <a:pt x="183634" y="1123578"/>
                  <a:pt x="217535" y="904373"/>
                </a:cubicBezTo>
                <a:cubicBezTo>
                  <a:pt x="256894" y="649831"/>
                  <a:pt x="474662" y="481046"/>
                  <a:pt x="708303" y="494981"/>
                </a:cubicBezTo>
                <a:close/>
                <a:moveTo>
                  <a:pt x="2580518" y="186644"/>
                </a:moveTo>
                <a:cubicBezTo>
                  <a:pt x="2602438" y="187938"/>
                  <a:pt x="2623999" y="192821"/>
                  <a:pt x="2644369" y="201008"/>
                </a:cubicBezTo>
                <a:cubicBezTo>
                  <a:pt x="2730556" y="235843"/>
                  <a:pt x="2783562" y="328998"/>
                  <a:pt x="2771424" y="423660"/>
                </a:cubicBezTo>
                <a:cubicBezTo>
                  <a:pt x="2753683" y="561920"/>
                  <a:pt x="2615927" y="644516"/>
                  <a:pt x="2491026" y="592159"/>
                </a:cubicBezTo>
                <a:cubicBezTo>
                  <a:pt x="2404264" y="555816"/>
                  <a:pt x="2352192" y="460147"/>
                  <a:pt x="2366987" y="364694"/>
                </a:cubicBezTo>
                <a:cubicBezTo>
                  <a:pt x="2384081" y="253943"/>
                  <a:pt x="2478888" y="180540"/>
                  <a:pt x="2580518" y="186644"/>
                </a:cubicBezTo>
                <a:close/>
                <a:moveTo>
                  <a:pt x="3406298" y="0"/>
                </a:moveTo>
                <a:lnTo>
                  <a:pt x="4023898" y="0"/>
                </a:lnTo>
                <a:lnTo>
                  <a:pt x="4039485" y="16440"/>
                </a:lnTo>
                <a:cubicBezTo>
                  <a:pt x="4112899" y="107670"/>
                  <a:pt x="4150006" y="228832"/>
                  <a:pt x="4134340" y="350976"/>
                </a:cubicBezTo>
                <a:cubicBezTo>
                  <a:pt x="4097638" y="636402"/>
                  <a:pt x="3812859" y="806910"/>
                  <a:pt x="3554440" y="699175"/>
                </a:cubicBezTo>
                <a:cubicBezTo>
                  <a:pt x="3374882" y="624048"/>
                  <a:pt x="3267147" y="426247"/>
                  <a:pt x="3297887" y="228805"/>
                </a:cubicBezTo>
                <a:cubicBezTo>
                  <a:pt x="3311165" y="142914"/>
                  <a:pt x="3347028" y="67910"/>
                  <a:pt x="3397755" y="8363"/>
                </a:cubicBezTo>
                <a:close/>
                <a:moveTo>
                  <a:pt x="1503015" y="0"/>
                </a:moveTo>
                <a:lnTo>
                  <a:pt x="1857869" y="0"/>
                </a:lnTo>
                <a:lnTo>
                  <a:pt x="1875734" y="7199"/>
                </a:lnTo>
                <a:cubicBezTo>
                  <a:pt x="1972792" y="53203"/>
                  <a:pt x="2044088" y="119768"/>
                  <a:pt x="2073805" y="147644"/>
                </a:cubicBezTo>
                <a:cubicBezTo>
                  <a:pt x="2298899" y="357871"/>
                  <a:pt x="2120777" y="615502"/>
                  <a:pt x="2304070" y="931092"/>
                </a:cubicBezTo>
                <a:cubicBezTo>
                  <a:pt x="2332548" y="977849"/>
                  <a:pt x="2365220" y="1021948"/>
                  <a:pt x="2401678" y="1062815"/>
                </a:cubicBezTo>
                <a:cubicBezTo>
                  <a:pt x="2473501" y="1144478"/>
                  <a:pt x="2607307" y="1130114"/>
                  <a:pt x="2658732" y="1035092"/>
                </a:cubicBezTo>
                <a:cubicBezTo>
                  <a:pt x="2743699" y="878014"/>
                  <a:pt x="2824931" y="701903"/>
                  <a:pt x="2989622" y="656081"/>
                </a:cubicBezTo>
                <a:cubicBezTo>
                  <a:pt x="3309810" y="566949"/>
                  <a:pt x="3500428" y="1096285"/>
                  <a:pt x="3832251" y="1033009"/>
                </a:cubicBezTo>
                <a:cubicBezTo>
                  <a:pt x="3970008" y="1006722"/>
                  <a:pt x="4049875" y="893816"/>
                  <a:pt x="4122489" y="753905"/>
                </a:cubicBezTo>
                <a:cubicBezTo>
                  <a:pt x="4142671" y="714904"/>
                  <a:pt x="4162351" y="673821"/>
                  <a:pt x="4182533" y="631806"/>
                </a:cubicBezTo>
                <a:cubicBezTo>
                  <a:pt x="4229290" y="465301"/>
                  <a:pt x="4292692" y="172828"/>
                  <a:pt x="4600355" y="8334"/>
                </a:cubicBezTo>
                <a:lnTo>
                  <a:pt x="4621097" y="0"/>
                </a:lnTo>
                <a:lnTo>
                  <a:pt x="5592502" y="0"/>
                </a:lnTo>
                <a:lnTo>
                  <a:pt x="5592502" y="6214998"/>
                </a:lnTo>
                <a:lnTo>
                  <a:pt x="5570190" y="6214772"/>
                </a:lnTo>
                <a:cubicBezTo>
                  <a:pt x="5484588" y="6205588"/>
                  <a:pt x="5403563" y="6179480"/>
                  <a:pt x="5336013" y="6134537"/>
                </a:cubicBezTo>
                <a:cubicBezTo>
                  <a:pt x="5329154" y="6129869"/>
                  <a:pt x="5322654" y="6124696"/>
                  <a:pt x="5316549" y="6119095"/>
                </a:cubicBezTo>
                <a:cubicBezTo>
                  <a:pt x="5197251" y="6026083"/>
                  <a:pt x="4557234" y="5546951"/>
                  <a:pt x="4161920" y="5655261"/>
                </a:cubicBezTo>
                <a:cubicBezTo>
                  <a:pt x="3724588" y="5774990"/>
                  <a:pt x="3364683" y="6051365"/>
                  <a:pt x="3163578" y="5852918"/>
                </a:cubicBezTo>
                <a:cubicBezTo>
                  <a:pt x="3116533" y="5806591"/>
                  <a:pt x="3049235" y="5739436"/>
                  <a:pt x="2973749" y="5663664"/>
                </a:cubicBezTo>
                <a:cubicBezTo>
                  <a:pt x="2851650" y="5565913"/>
                  <a:pt x="2725959" y="5472256"/>
                  <a:pt x="2569025" y="5499547"/>
                </a:cubicBezTo>
                <a:cubicBezTo>
                  <a:pt x="2209910" y="5562035"/>
                  <a:pt x="2237849" y="5993549"/>
                  <a:pt x="1769490" y="6169659"/>
                </a:cubicBezTo>
                <a:cubicBezTo>
                  <a:pt x="1527877" y="6260515"/>
                  <a:pt x="1178242" y="6229415"/>
                  <a:pt x="1004789" y="6036355"/>
                </a:cubicBezTo>
                <a:cubicBezTo>
                  <a:pt x="724104" y="5723780"/>
                  <a:pt x="1106993" y="5230642"/>
                  <a:pt x="804905" y="4851273"/>
                </a:cubicBezTo>
                <a:cubicBezTo>
                  <a:pt x="628292" y="4629698"/>
                  <a:pt x="441120" y="4729173"/>
                  <a:pt x="243535" y="4461846"/>
                </a:cubicBezTo>
                <a:cubicBezTo>
                  <a:pt x="97446" y="4264262"/>
                  <a:pt x="-23647" y="4082765"/>
                  <a:pt x="35822" y="3819891"/>
                </a:cubicBezTo>
                <a:cubicBezTo>
                  <a:pt x="115402" y="3468316"/>
                  <a:pt x="419645" y="3331136"/>
                  <a:pt x="416485" y="3077311"/>
                </a:cubicBezTo>
                <a:cubicBezTo>
                  <a:pt x="412894" y="2772206"/>
                  <a:pt x="39413" y="2711086"/>
                  <a:pt x="2855" y="2363246"/>
                </a:cubicBezTo>
                <a:cubicBezTo>
                  <a:pt x="-20990" y="2136357"/>
                  <a:pt x="106640" y="1864649"/>
                  <a:pt x="308319" y="1738959"/>
                </a:cubicBezTo>
                <a:cubicBezTo>
                  <a:pt x="680004" y="1507042"/>
                  <a:pt x="1099021" y="1898408"/>
                  <a:pt x="1384015" y="1665772"/>
                </a:cubicBezTo>
                <a:cubicBezTo>
                  <a:pt x="1554236" y="1526793"/>
                  <a:pt x="1581960" y="1242948"/>
                  <a:pt x="1548849" y="1064181"/>
                </a:cubicBezTo>
                <a:cubicBezTo>
                  <a:pt x="1485717" y="723810"/>
                  <a:pt x="1206612" y="668075"/>
                  <a:pt x="1216954" y="408794"/>
                </a:cubicBezTo>
                <a:cubicBezTo>
                  <a:pt x="1222664" y="264268"/>
                  <a:pt x="1316043" y="114328"/>
                  <a:pt x="1447763" y="2945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90899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C744631-FA19-83AC-E58B-D46DAA0C2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10766774" cy="1514143"/>
          </a:xfrm>
        </p:spPr>
        <p:txBody>
          <a:bodyPr>
            <a:normAutofit/>
          </a:bodyPr>
          <a:lstStyle/>
          <a:p>
            <a:r>
              <a:rPr lang="tr-TR" dirty="0"/>
              <a:t>NASA </a:t>
            </a:r>
            <a:r>
              <a:rPr lang="tr-TR" dirty="0" err="1"/>
              <a:t>Payload</a:t>
            </a:r>
            <a:r>
              <a:rPr lang="tr-TR" dirty="0"/>
              <a:t> </a:t>
            </a:r>
            <a:r>
              <a:rPr lang="tr-TR" dirty="0" err="1"/>
              <a:t>Contribution</a:t>
            </a:r>
            <a:endParaRPr lang="tr-TR" dirty="0"/>
          </a:p>
        </p:txBody>
      </p:sp>
      <p:pic>
        <p:nvPicPr>
          <p:cNvPr id="9" name="Resim 8" descr="mühendislik, iç mekan, endüstri, makin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1C1DBD35-CA15-CA31-EEE3-E2F192257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2"/>
          <a:stretch/>
        </p:blipFill>
        <p:spPr>
          <a:xfrm>
            <a:off x="20" y="2914649"/>
            <a:ext cx="6361059" cy="3943347"/>
          </a:xfrm>
          <a:custGeom>
            <a:avLst/>
            <a:gdLst/>
            <a:ahLst/>
            <a:cxnLst/>
            <a:rect l="l" t="t" r="r" b="b"/>
            <a:pathLst>
              <a:path w="6361079" h="3943347">
                <a:moveTo>
                  <a:pt x="521474" y="414420"/>
                </a:moveTo>
                <a:cubicBezTo>
                  <a:pt x="604087" y="416876"/>
                  <a:pt x="680773" y="462341"/>
                  <a:pt x="722249" y="543640"/>
                </a:cubicBezTo>
                <a:cubicBezTo>
                  <a:pt x="788608" y="673720"/>
                  <a:pt x="739700" y="846277"/>
                  <a:pt x="613008" y="929058"/>
                </a:cubicBezTo>
                <a:cubicBezTo>
                  <a:pt x="581335" y="949753"/>
                  <a:pt x="547799" y="962878"/>
                  <a:pt x="514274" y="968891"/>
                </a:cubicBezTo>
                <a:cubicBezTo>
                  <a:pt x="489130" y="973403"/>
                  <a:pt x="463992" y="973912"/>
                  <a:pt x="439653" y="970617"/>
                </a:cubicBezTo>
                <a:cubicBezTo>
                  <a:pt x="366631" y="960729"/>
                  <a:pt x="300784" y="916586"/>
                  <a:pt x="263455" y="843416"/>
                </a:cubicBezTo>
                <a:cubicBezTo>
                  <a:pt x="197095" y="713337"/>
                  <a:pt x="246004" y="540779"/>
                  <a:pt x="372696" y="457999"/>
                </a:cubicBezTo>
                <a:cubicBezTo>
                  <a:pt x="420205" y="426956"/>
                  <a:pt x="471906" y="412946"/>
                  <a:pt x="521474" y="414420"/>
                </a:cubicBezTo>
                <a:close/>
                <a:moveTo>
                  <a:pt x="988185" y="281716"/>
                </a:moveTo>
                <a:cubicBezTo>
                  <a:pt x="1037936" y="272792"/>
                  <a:pt x="1087637" y="295525"/>
                  <a:pt x="1112257" y="343785"/>
                </a:cubicBezTo>
                <a:cubicBezTo>
                  <a:pt x="1145083" y="408130"/>
                  <a:pt x="1120890" y="493488"/>
                  <a:pt x="1058219" y="534438"/>
                </a:cubicBezTo>
                <a:cubicBezTo>
                  <a:pt x="1042551" y="544675"/>
                  <a:pt x="1025962" y="551167"/>
                  <a:pt x="1009378" y="554142"/>
                </a:cubicBezTo>
                <a:cubicBezTo>
                  <a:pt x="992795" y="557117"/>
                  <a:pt x="976216" y="556574"/>
                  <a:pt x="960571" y="552740"/>
                </a:cubicBezTo>
                <a:cubicBezTo>
                  <a:pt x="929280" y="545075"/>
                  <a:pt x="901719" y="524246"/>
                  <a:pt x="885306" y="492074"/>
                </a:cubicBezTo>
                <a:cubicBezTo>
                  <a:pt x="852480" y="427728"/>
                  <a:pt x="876674" y="342369"/>
                  <a:pt x="939345" y="301420"/>
                </a:cubicBezTo>
                <a:cubicBezTo>
                  <a:pt x="955012" y="291183"/>
                  <a:pt x="971601" y="284691"/>
                  <a:pt x="988185" y="281716"/>
                </a:cubicBezTo>
                <a:close/>
                <a:moveTo>
                  <a:pt x="5006427" y="845"/>
                </a:moveTo>
                <a:cubicBezTo>
                  <a:pt x="5347805" y="-11751"/>
                  <a:pt x="5676540" y="116155"/>
                  <a:pt x="5981087" y="410490"/>
                </a:cubicBezTo>
                <a:cubicBezTo>
                  <a:pt x="6412348" y="827687"/>
                  <a:pt x="6605759" y="1875951"/>
                  <a:pt x="5850729" y="2477646"/>
                </a:cubicBezTo>
                <a:cubicBezTo>
                  <a:pt x="5675883" y="2617020"/>
                  <a:pt x="5510922" y="2776772"/>
                  <a:pt x="5345844" y="2934556"/>
                </a:cubicBezTo>
                <a:cubicBezTo>
                  <a:pt x="5189746" y="3083841"/>
                  <a:pt x="5136460" y="3294597"/>
                  <a:pt x="5187221" y="3522782"/>
                </a:cubicBezTo>
                <a:cubicBezTo>
                  <a:pt x="5215294" y="3648193"/>
                  <a:pt x="5248406" y="3772235"/>
                  <a:pt x="5278756" y="3896963"/>
                </a:cubicBezTo>
                <a:lnTo>
                  <a:pt x="5289244" y="3943347"/>
                </a:lnTo>
                <a:lnTo>
                  <a:pt x="0" y="3943347"/>
                </a:lnTo>
                <a:lnTo>
                  <a:pt x="0" y="1141130"/>
                </a:lnTo>
                <a:lnTo>
                  <a:pt x="20427" y="1143747"/>
                </a:lnTo>
                <a:cubicBezTo>
                  <a:pt x="184004" y="1161317"/>
                  <a:pt x="349131" y="1167916"/>
                  <a:pt x="512761" y="1154170"/>
                </a:cubicBezTo>
                <a:cubicBezTo>
                  <a:pt x="714977" y="1137036"/>
                  <a:pt x="846044" y="936951"/>
                  <a:pt x="972888" y="756346"/>
                </a:cubicBezTo>
                <a:cubicBezTo>
                  <a:pt x="1288958" y="306148"/>
                  <a:pt x="1657725" y="145437"/>
                  <a:pt x="2042260" y="341101"/>
                </a:cubicBezTo>
                <a:cubicBezTo>
                  <a:pt x="2191395" y="416984"/>
                  <a:pt x="2319169" y="569188"/>
                  <a:pt x="2435451" y="712718"/>
                </a:cubicBezTo>
                <a:cubicBezTo>
                  <a:pt x="2747209" y="1097658"/>
                  <a:pt x="3118527" y="1070852"/>
                  <a:pt x="3463163" y="819175"/>
                </a:cubicBezTo>
                <a:cubicBezTo>
                  <a:pt x="3707831" y="639902"/>
                  <a:pt x="3938655" y="426737"/>
                  <a:pt x="4192369" y="273017"/>
                </a:cubicBezTo>
                <a:cubicBezTo>
                  <a:pt x="4467747" y="105432"/>
                  <a:pt x="4740911" y="10641"/>
                  <a:pt x="5006427" y="845"/>
                </a:cubicBezTo>
                <a:close/>
              </a:path>
            </a:pathLst>
          </a:cu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64491E-6C9D-47AE-51CD-E6A00032E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4270" y="2391995"/>
            <a:ext cx="4813752" cy="317478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700" b="1"/>
              <a:t>Description:</a:t>
            </a:r>
            <a:br>
              <a:rPr lang="en-US" sz="1700"/>
            </a:br>
            <a:r>
              <a:rPr lang="en-US" sz="1700"/>
              <a:t>NASA has partnered with SpaceX through the Commercial Resupply Services (CRS) program. A cumulative analysis of payloads shows significant cargo mass handled for NASA missions.</a:t>
            </a:r>
          </a:p>
          <a:p>
            <a:pPr>
              <a:lnSpc>
                <a:spcPct val="100000"/>
              </a:lnSpc>
            </a:pPr>
            <a:r>
              <a:rPr lang="en-US" sz="1700" b="1"/>
              <a:t>Insight:</a:t>
            </a:r>
            <a:br>
              <a:rPr lang="en-US" sz="1700"/>
            </a:br>
            <a:r>
              <a:rPr lang="en-US" sz="1700"/>
              <a:t>This high volume reflects a strong and ongoing relationship with a key government client, reinforcing SpaceX’s role in public-private space collaboration.</a:t>
            </a:r>
          </a:p>
          <a:p>
            <a:pPr>
              <a:lnSpc>
                <a:spcPct val="100000"/>
              </a:lnSpc>
            </a:pPr>
            <a:endParaRPr lang="tr-TR" sz="1700"/>
          </a:p>
        </p:txBody>
      </p:sp>
    </p:spTree>
    <p:extLst>
      <p:ext uri="{BB962C8B-B14F-4D97-AF65-F5344CB8AC3E}">
        <p14:creationId xmlns:p14="http://schemas.microsoft.com/office/powerpoint/2010/main" val="1267441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F16089D-0E0B-F54C-3DDB-A57F8970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91902"/>
          </a:xfrm>
        </p:spPr>
        <p:txBody>
          <a:bodyPr>
            <a:normAutofit/>
          </a:bodyPr>
          <a:lstStyle/>
          <a:p>
            <a:r>
              <a:rPr lang="en-US" sz="4100"/>
              <a:t>Average Payload Capacity by Booster</a:t>
            </a:r>
            <a:endParaRPr lang="tr-TR" sz="410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56FDDB-3AAC-17E3-0E4B-31A5D9172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b="1" dirty="0">
                <a:latin typeface="Bahnschrift Condensed" panose="020B0502040204020203" pitchFamily="34" charset="0"/>
              </a:rPr>
              <a:t>Description:</a:t>
            </a:r>
            <a:br>
              <a:rPr lang="en-US" dirty="0">
                <a:latin typeface="Bahnschrift Condensed" panose="020B0502040204020203" pitchFamily="34" charset="0"/>
              </a:rPr>
            </a:br>
            <a:r>
              <a:rPr lang="en-US" dirty="0">
                <a:latin typeface="Bahnschrift Condensed" panose="020B0502040204020203" pitchFamily="34" charset="0"/>
              </a:rPr>
              <a:t>The Falcon 9 v1.1 booster version has an average payload delivery of over X kg. This helps benchmark the booster’s performance in historical launches.</a:t>
            </a:r>
            <a:endParaRPr lang="en-US"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latin typeface="Bahnschrift Condensed" panose="020B0502040204020203" pitchFamily="34" charset="0"/>
              </a:rPr>
              <a:t>Insight:</a:t>
            </a:r>
            <a:br>
              <a:rPr lang="en-US" dirty="0">
                <a:latin typeface="Bahnschrift Condensed" panose="020B0502040204020203" pitchFamily="34" charset="0"/>
              </a:rPr>
            </a:br>
            <a:r>
              <a:rPr lang="en-US" dirty="0">
                <a:latin typeface="Bahnschrift Condensed" panose="020B0502040204020203" pitchFamily="34" charset="0"/>
              </a:rPr>
              <a:t>Monitoring average payload per booster supports performance evaluation and future design optimizations. Higher payload efficiency directly contributes to cost savings.</a:t>
            </a:r>
            <a:endParaRPr lang="en-US"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tr-TR"/>
          </a:p>
        </p:txBody>
      </p:sp>
      <p:pic>
        <p:nvPicPr>
          <p:cNvPr id="5" name="Resim 4" descr="roket, füze, taşımak, nakletmek, gökyüzü, dış mekan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8F3E49BA-7A6C-AEE7-A9E3-471BDF05A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0" r="42182"/>
          <a:stretch/>
        </p:blipFill>
        <p:spPr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442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BA7B8BA-9BEA-2FB8-5DDD-59D303EE2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494" y="552782"/>
            <a:ext cx="5369169" cy="1619611"/>
          </a:xfrm>
        </p:spPr>
        <p:txBody>
          <a:bodyPr>
            <a:normAutofit/>
          </a:bodyPr>
          <a:lstStyle/>
          <a:p>
            <a:r>
              <a:rPr lang="tr-TR" dirty="0"/>
              <a:t>First </a:t>
            </a:r>
            <a:r>
              <a:rPr lang="tr-TR" dirty="0" err="1"/>
              <a:t>Successful</a:t>
            </a:r>
            <a:r>
              <a:rPr lang="tr-TR" dirty="0"/>
              <a:t> </a:t>
            </a:r>
            <a:r>
              <a:rPr lang="tr-TR" dirty="0" err="1"/>
              <a:t>Ground</a:t>
            </a:r>
            <a:r>
              <a:rPr lang="tr-TR" dirty="0"/>
              <a:t> </a:t>
            </a:r>
            <a:r>
              <a:rPr lang="tr-TR" dirty="0" err="1"/>
              <a:t>Landing</a:t>
            </a:r>
            <a:endParaRPr lang="tr-TR" dirty="0"/>
          </a:p>
        </p:txBody>
      </p:sp>
      <p:pic>
        <p:nvPicPr>
          <p:cNvPr id="7" name="Resim 6" descr="su, taşımak, nakletmek, dış mekan, su taşıtı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94CEBBB-674E-2038-BA8F-E2909B616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8" r="28991" b="-1"/>
          <a:stretch/>
        </p:blipFill>
        <p:spPr>
          <a:xfrm>
            <a:off x="-52346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5436113" y="4232571"/>
                </a:moveTo>
                <a:cubicBezTo>
                  <a:pt x="5625722" y="4232571"/>
                  <a:pt x="5779430" y="4386279"/>
                  <a:pt x="5779430" y="4575888"/>
                </a:cubicBezTo>
                <a:cubicBezTo>
                  <a:pt x="5779430" y="4765497"/>
                  <a:pt x="5625722" y="4919205"/>
                  <a:pt x="5436113" y="4919205"/>
                </a:cubicBezTo>
                <a:cubicBezTo>
                  <a:pt x="5246504" y="4919205"/>
                  <a:pt x="5092796" y="4765497"/>
                  <a:pt x="5092796" y="4575888"/>
                </a:cubicBezTo>
                <a:cubicBezTo>
                  <a:pt x="5092796" y="4386279"/>
                  <a:pt x="5246504" y="4232571"/>
                  <a:pt x="5436113" y="4232571"/>
                </a:cubicBezTo>
                <a:close/>
                <a:moveTo>
                  <a:pt x="5580185" y="1806694"/>
                </a:moveTo>
                <a:cubicBezTo>
                  <a:pt x="5699726" y="1806694"/>
                  <a:pt x="5799461" y="1891487"/>
                  <a:pt x="5822527" y="2004209"/>
                </a:cubicBezTo>
                <a:lnTo>
                  <a:pt x="5827552" y="2054052"/>
                </a:lnTo>
                <a:lnTo>
                  <a:pt x="5827552" y="2054073"/>
                </a:lnTo>
                <a:lnTo>
                  <a:pt x="5822527" y="2103916"/>
                </a:lnTo>
                <a:cubicBezTo>
                  <a:pt x="5799461" y="2216637"/>
                  <a:pt x="5699726" y="2301430"/>
                  <a:pt x="5580185" y="2301430"/>
                </a:cubicBezTo>
                <a:cubicBezTo>
                  <a:pt x="5443567" y="2301430"/>
                  <a:pt x="5332817" y="2190680"/>
                  <a:pt x="5332817" y="2054062"/>
                </a:cubicBezTo>
                <a:cubicBezTo>
                  <a:pt x="5332817" y="1917444"/>
                  <a:pt x="5443567" y="1806694"/>
                  <a:pt x="5580185" y="1806694"/>
                </a:cubicBezTo>
                <a:close/>
                <a:moveTo>
                  <a:pt x="5580184" y="1294715"/>
                </a:moveTo>
                <a:cubicBezTo>
                  <a:pt x="5659753" y="1294715"/>
                  <a:pt x="5724256" y="1359218"/>
                  <a:pt x="5724256" y="1438787"/>
                </a:cubicBezTo>
                <a:cubicBezTo>
                  <a:pt x="5724256" y="1518356"/>
                  <a:pt x="5659753" y="1582859"/>
                  <a:pt x="5580184" y="1582859"/>
                </a:cubicBezTo>
                <a:cubicBezTo>
                  <a:pt x="5500615" y="1582859"/>
                  <a:pt x="5436112" y="1518356"/>
                  <a:pt x="5436112" y="1438787"/>
                </a:cubicBezTo>
                <a:cubicBezTo>
                  <a:pt x="5436112" y="1359218"/>
                  <a:pt x="5500615" y="1294715"/>
                  <a:pt x="5580184" y="1294715"/>
                </a:cubicBezTo>
                <a:close/>
                <a:moveTo>
                  <a:pt x="0" y="0"/>
                </a:moveTo>
                <a:lnTo>
                  <a:pt x="5346882" y="0"/>
                </a:lnTo>
                <a:lnTo>
                  <a:pt x="5396357" y="64140"/>
                </a:lnTo>
                <a:cubicBezTo>
                  <a:pt x="5509528" y="228632"/>
                  <a:pt x="5577723" y="424885"/>
                  <a:pt x="5582550" y="646882"/>
                </a:cubicBezTo>
                <a:cubicBezTo>
                  <a:pt x="5608062" y="1102027"/>
                  <a:pt x="5203194" y="1301070"/>
                  <a:pt x="5151872" y="1809180"/>
                </a:cubicBezTo>
                <a:cubicBezTo>
                  <a:pt x="5104686" y="2276432"/>
                  <a:pt x="5496947" y="2514465"/>
                  <a:pt x="5323965" y="3464278"/>
                </a:cubicBezTo>
                <a:cubicBezTo>
                  <a:pt x="5211960" y="4079388"/>
                  <a:pt x="4297510" y="4259025"/>
                  <a:pt x="5513003" y="5720066"/>
                </a:cubicBezTo>
                <a:cubicBezTo>
                  <a:pt x="5768583" y="6027176"/>
                  <a:pt x="5791560" y="6490332"/>
                  <a:pt x="5601722" y="6841105"/>
                </a:cubicBezTo>
                <a:lnTo>
                  <a:pt x="5590822" y="6858000"/>
                </a:lnTo>
                <a:lnTo>
                  <a:pt x="1735" y="6858000"/>
                </a:lnTo>
                <a:lnTo>
                  <a:pt x="0" y="6858000"/>
                </a:lnTo>
                <a:lnTo>
                  <a:pt x="0" y="6849812"/>
                </a:lnTo>
                <a:lnTo>
                  <a:pt x="0" y="6483067"/>
                </a:lnTo>
                <a:lnTo>
                  <a:pt x="0" y="1250146"/>
                </a:lnTo>
                <a:close/>
              </a:path>
            </a:pathLst>
          </a:cu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EA1C3C-4C78-79A3-33B4-C5602A4C7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092" y="2391995"/>
            <a:ext cx="5355276" cy="317478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900" b="1"/>
              <a:t>Description:</a:t>
            </a:r>
            <a:br>
              <a:rPr lang="en-US" sz="1900"/>
            </a:br>
            <a:r>
              <a:rPr lang="en-US" sz="1900"/>
              <a:t>A major milestone was the first successful ground pad landing, recorded in [Month, Year], marking the beginning of a new phase in rocket reusability.</a:t>
            </a:r>
          </a:p>
          <a:p>
            <a:pPr>
              <a:lnSpc>
                <a:spcPct val="100000"/>
              </a:lnSpc>
            </a:pPr>
            <a:r>
              <a:rPr lang="en-US" sz="1900" b="1"/>
              <a:t>Insight:</a:t>
            </a:r>
            <a:br>
              <a:rPr lang="en-US" sz="1900"/>
            </a:br>
            <a:r>
              <a:rPr lang="en-US" sz="1900"/>
              <a:t>This event significantly reduced costs per launch and enabled quicker turnaround times. It's a foundational point for SpaceX's competitive pricing.</a:t>
            </a:r>
          </a:p>
          <a:p>
            <a:pPr>
              <a:lnSpc>
                <a:spcPct val="100000"/>
              </a:lnSpc>
            </a:pPr>
            <a:endParaRPr lang="tr-TR" sz="1900"/>
          </a:p>
        </p:txBody>
      </p:sp>
    </p:spTree>
    <p:extLst>
      <p:ext uri="{BB962C8B-B14F-4D97-AF65-F5344CB8AC3E}">
        <p14:creationId xmlns:p14="http://schemas.microsoft.com/office/powerpoint/2010/main" val="32769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835F0BB-B62B-E44C-80B0-B280426E1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258"/>
            <a:ext cx="5602778" cy="1451509"/>
          </a:xfrm>
        </p:spPr>
        <p:txBody>
          <a:bodyPr>
            <a:normAutofit/>
          </a:bodyPr>
          <a:lstStyle/>
          <a:p>
            <a:r>
              <a:rPr lang="en-US" dirty="0"/>
              <a:t>Top Performing Booster Versions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1080CAD-D454-6096-7E4D-304F23B26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2391995"/>
            <a:ext cx="5588281" cy="3174788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US" b="1" dirty="0">
                <a:latin typeface="Bahnschrift Condensed" panose="020B0502040204020203" pitchFamily="34" charset="0"/>
              </a:rPr>
              <a:t>Description:</a:t>
            </a:r>
            <a:br>
              <a:rPr lang="en-US" dirty="0">
                <a:latin typeface="Bahnschrift Condensed" panose="020B0502040204020203" pitchFamily="34" charset="0"/>
              </a:rPr>
            </a:br>
            <a:r>
              <a:rPr lang="en-US" dirty="0">
                <a:latin typeface="Bahnschrift Condensed" panose="020B0502040204020203" pitchFamily="34" charset="0"/>
              </a:rPr>
              <a:t>By grouping and counting launches by booster version, we identified the most frequently used hardware configurations (e.g., Falcon 9 Block 5).</a:t>
            </a:r>
          </a:p>
          <a:p>
            <a:r>
              <a:rPr lang="en-US" b="1" dirty="0">
                <a:latin typeface="Bahnschrift Condensed" panose="020B0502040204020203" pitchFamily="34" charset="0"/>
              </a:rPr>
              <a:t>Insight:</a:t>
            </a:r>
            <a:br>
              <a:rPr lang="en-US" dirty="0">
                <a:latin typeface="Bahnschrift Condensed" panose="020B0502040204020203" pitchFamily="34" charset="0"/>
              </a:rPr>
            </a:br>
            <a:r>
              <a:rPr lang="en-US" dirty="0">
                <a:latin typeface="Bahnschrift Condensed" panose="020B0502040204020203" pitchFamily="34" charset="0"/>
              </a:rPr>
              <a:t>Usage trends can highlight reliable hardware, guiding maintenance, production prioritization, and mission planning with lower risk and higher confidence.</a:t>
            </a:r>
          </a:p>
          <a:p>
            <a:endParaRPr lang="tr-TR" dirty="0"/>
          </a:p>
        </p:txBody>
      </p:sp>
      <p:pic>
        <p:nvPicPr>
          <p:cNvPr id="5" name="Resim 4" descr="roket, füze, gökyüzü, taşımak, nakletmek, füz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2EF0E4E0-6AF2-3ECA-EBE1-B07CCF814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6" r="40083"/>
          <a:stretch/>
        </p:blipFill>
        <p:spPr>
          <a:xfrm>
            <a:off x="6465346" y="1"/>
            <a:ext cx="5726654" cy="6857999"/>
          </a:xfrm>
          <a:custGeom>
            <a:avLst/>
            <a:gdLst/>
            <a:ahLst/>
            <a:cxnLst/>
            <a:rect l="l" t="t" r="r" b="b"/>
            <a:pathLst>
              <a:path w="5726654" h="6857999">
                <a:moveTo>
                  <a:pt x="615191" y="3536634"/>
                </a:moveTo>
                <a:cubicBezTo>
                  <a:pt x="896629" y="3536634"/>
                  <a:pt x="1124779" y="3764784"/>
                  <a:pt x="1124779" y="4046222"/>
                </a:cubicBezTo>
                <a:cubicBezTo>
                  <a:pt x="1124779" y="4327660"/>
                  <a:pt x="896629" y="4555810"/>
                  <a:pt x="615191" y="4555810"/>
                </a:cubicBezTo>
                <a:cubicBezTo>
                  <a:pt x="333753" y="4555810"/>
                  <a:pt x="105603" y="4327660"/>
                  <a:pt x="105603" y="4046222"/>
                </a:cubicBezTo>
                <a:cubicBezTo>
                  <a:pt x="105603" y="3764784"/>
                  <a:pt x="333753" y="3536634"/>
                  <a:pt x="615191" y="3536634"/>
                </a:cubicBezTo>
                <a:close/>
                <a:moveTo>
                  <a:pt x="1497781" y="0"/>
                </a:moveTo>
                <a:lnTo>
                  <a:pt x="5726654" y="0"/>
                </a:lnTo>
                <a:lnTo>
                  <a:pt x="5726654" y="6857999"/>
                </a:lnTo>
                <a:lnTo>
                  <a:pt x="311758" y="6857999"/>
                </a:lnTo>
                <a:lnTo>
                  <a:pt x="314131" y="6707669"/>
                </a:lnTo>
                <a:cubicBezTo>
                  <a:pt x="335133" y="6366408"/>
                  <a:pt x="433652" y="6019041"/>
                  <a:pt x="599703" y="5670857"/>
                </a:cubicBezTo>
                <a:cubicBezTo>
                  <a:pt x="770258" y="5311555"/>
                  <a:pt x="1010814" y="4986831"/>
                  <a:pt x="1211434" y="4641254"/>
                </a:cubicBezTo>
                <a:cubicBezTo>
                  <a:pt x="1493037" y="4154455"/>
                  <a:pt x="1511836" y="3622743"/>
                  <a:pt x="1053042" y="3164268"/>
                </a:cubicBezTo>
                <a:cubicBezTo>
                  <a:pt x="881978" y="2993263"/>
                  <a:pt x="700423" y="2805522"/>
                  <a:pt x="607049" y="2589404"/>
                </a:cubicBezTo>
                <a:cubicBezTo>
                  <a:pt x="366280" y="2032157"/>
                  <a:pt x="541126" y="1508060"/>
                  <a:pt x="1054916" y="1068098"/>
                </a:cubicBezTo>
                <a:cubicBezTo>
                  <a:pt x="1261028" y="891534"/>
                  <a:pt x="1489689" y="709487"/>
                  <a:pt x="1502878" y="419994"/>
                </a:cubicBezTo>
                <a:cubicBezTo>
                  <a:pt x="1506390" y="341909"/>
                  <a:pt x="1507263" y="263519"/>
                  <a:pt x="1505905" y="184995"/>
                </a:cubicBezTo>
                <a:close/>
                <a:moveTo>
                  <a:pt x="14544" y="0"/>
                </a:moveTo>
                <a:lnTo>
                  <a:pt x="879353" y="0"/>
                </a:lnTo>
                <a:lnTo>
                  <a:pt x="892054" y="78051"/>
                </a:lnTo>
                <a:cubicBezTo>
                  <a:pt x="904493" y="285270"/>
                  <a:pt x="770272" y="479620"/>
                  <a:pt x="561941" y="535442"/>
                </a:cubicBezTo>
                <a:cubicBezTo>
                  <a:pt x="323847" y="599239"/>
                  <a:pt x="79117" y="457944"/>
                  <a:pt x="15320" y="219851"/>
                </a:cubicBezTo>
                <a:cubicBezTo>
                  <a:pt x="-630" y="160328"/>
                  <a:pt x="-3761" y="100390"/>
                  <a:pt x="4235" y="4296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46784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FD3F268-382F-70F0-9789-0C54148D5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494" y="552782"/>
            <a:ext cx="5369169" cy="1619611"/>
          </a:xfrm>
        </p:spPr>
        <p:txBody>
          <a:bodyPr>
            <a:normAutofit/>
          </a:bodyPr>
          <a:lstStyle/>
          <a:p>
            <a:r>
              <a:rPr lang="en-US" dirty="0"/>
              <a:t>Key Takeaways from SQL Analysis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D029E44-DBD8-88FF-7310-25A863A96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5" r="26846"/>
          <a:stretch/>
        </p:blipFill>
        <p:spPr>
          <a:xfrm>
            <a:off x="-52346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5436113" y="4232571"/>
                </a:moveTo>
                <a:cubicBezTo>
                  <a:pt x="5625722" y="4232571"/>
                  <a:pt x="5779430" y="4386279"/>
                  <a:pt x="5779430" y="4575888"/>
                </a:cubicBezTo>
                <a:cubicBezTo>
                  <a:pt x="5779430" y="4765497"/>
                  <a:pt x="5625722" y="4919205"/>
                  <a:pt x="5436113" y="4919205"/>
                </a:cubicBezTo>
                <a:cubicBezTo>
                  <a:pt x="5246504" y="4919205"/>
                  <a:pt x="5092796" y="4765497"/>
                  <a:pt x="5092796" y="4575888"/>
                </a:cubicBezTo>
                <a:cubicBezTo>
                  <a:pt x="5092796" y="4386279"/>
                  <a:pt x="5246504" y="4232571"/>
                  <a:pt x="5436113" y="4232571"/>
                </a:cubicBezTo>
                <a:close/>
                <a:moveTo>
                  <a:pt x="5580185" y="1806694"/>
                </a:moveTo>
                <a:cubicBezTo>
                  <a:pt x="5699726" y="1806694"/>
                  <a:pt x="5799461" y="1891487"/>
                  <a:pt x="5822527" y="2004209"/>
                </a:cubicBezTo>
                <a:lnTo>
                  <a:pt x="5827552" y="2054052"/>
                </a:lnTo>
                <a:lnTo>
                  <a:pt x="5827552" y="2054073"/>
                </a:lnTo>
                <a:lnTo>
                  <a:pt x="5822527" y="2103916"/>
                </a:lnTo>
                <a:cubicBezTo>
                  <a:pt x="5799461" y="2216637"/>
                  <a:pt x="5699726" y="2301430"/>
                  <a:pt x="5580185" y="2301430"/>
                </a:cubicBezTo>
                <a:cubicBezTo>
                  <a:pt x="5443567" y="2301430"/>
                  <a:pt x="5332817" y="2190680"/>
                  <a:pt x="5332817" y="2054062"/>
                </a:cubicBezTo>
                <a:cubicBezTo>
                  <a:pt x="5332817" y="1917444"/>
                  <a:pt x="5443567" y="1806694"/>
                  <a:pt x="5580185" y="1806694"/>
                </a:cubicBezTo>
                <a:close/>
                <a:moveTo>
                  <a:pt x="5580184" y="1294715"/>
                </a:moveTo>
                <a:cubicBezTo>
                  <a:pt x="5659753" y="1294715"/>
                  <a:pt x="5724256" y="1359218"/>
                  <a:pt x="5724256" y="1438787"/>
                </a:cubicBezTo>
                <a:cubicBezTo>
                  <a:pt x="5724256" y="1518356"/>
                  <a:pt x="5659753" y="1582859"/>
                  <a:pt x="5580184" y="1582859"/>
                </a:cubicBezTo>
                <a:cubicBezTo>
                  <a:pt x="5500615" y="1582859"/>
                  <a:pt x="5436112" y="1518356"/>
                  <a:pt x="5436112" y="1438787"/>
                </a:cubicBezTo>
                <a:cubicBezTo>
                  <a:pt x="5436112" y="1359218"/>
                  <a:pt x="5500615" y="1294715"/>
                  <a:pt x="5580184" y="1294715"/>
                </a:cubicBezTo>
                <a:close/>
                <a:moveTo>
                  <a:pt x="0" y="0"/>
                </a:moveTo>
                <a:lnTo>
                  <a:pt x="5346882" y="0"/>
                </a:lnTo>
                <a:lnTo>
                  <a:pt x="5396357" y="64140"/>
                </a:lnTo>
                <a:cubicBezTo>
                  <a:pt x="5509528" y="228632"/>
                  <a:pt x="5577723" y="424885"/>
                  <a:pt x="5582550" y="646882"/>
                </a:cubicBezTo>
                <a:cubicBezTo>
                  <a:pt x="5608062" y="1102027"/>
                  <a:pt x="5203194" y="1301070"/>
                  <a:pt x="5151872" y="1809180"/>
                </a:cubicBezTo>
                <a:cubicBezTo>
                  <a:pt x="5104686" y="2276432"/>
                  <a:pt x="5496947" y="2514465"/>
                  <a:pt x="5323965" y="3464278"/>
                </a:cubicBezTo>
                <a:cubicBezTo>
                  <a:pt x="5211960" y="4079388"/>
                  <a:pt x="4297510" y="4259025"/>
                  <a:pt x="5513003" y="5720066"/>
                </a:cubicBezTo>
                <a:cubicBezTo>
                  <a:pt x="5768583" y="6027176"/>
                  <a:pt x="5791560" y="6490332"/>
                  <a:pt x="5601722" y="6841105"/>
                </a:cubicBezTo>
                <a:lnTo>
                  <a:pt x="5590822" y="6858000"/>
                </a:lnTo>
                <a:lnTo>
                  <a:pt x="1735" y="6858000"/>
                </a:lnTo>
                <a:lnTo>
                  <a:pt x="0" y="6858000"/>
                </a:lnTo>
                <a:lnTo>
                  <a:pt x="0" y="6849812"/>
                </a:lnTo>
                <a:lnTo>
                  <a:pt x="0" y="6483067"/>
                </a:lnTo>
                <a:lnTo>
                  <a:pt x="0" y="1250146"/>
                </a:lnTo>
                <a:close/>
              </a:path>
            </a:pathLst>
          </a:cu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226414-758A-5C44-679D-9518DA203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092" y="2391995"/>
            <a:ext cx="5355276" cy="3174788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US" b="1" dirty="0">
                <a:latin typeface="Bahnschrift Condensed" panose="020B0502040204020203" pitchFamily="34" charset="0"/>
              </a:rPr>
              <a:t>Summary:</a:t>
            </a:r>
            <a:endParaRPr lang="en-US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Cape Canaveral dominates launch frequency.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NASA is a high-volume client.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Booster version matters for performance and cost.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Reusability is a core differentiator for SpaceX.</a:t>
            </a:r>
          </a:p>
          <a:p>
            <a:endParaRPr lang="tr-TR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179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Şehir eşlemesinde yer bulucu bayrağı">
            <a:extLst>
              <a:ext uri="{FF2B5EF4-FFF2-40B4-BE49-F238E27FC236}">
                <a16:creationId xmlns:a16="http://schemas.microsoft.com/office/drawing/2014/main" id="{53BA95D5-88A6-1803-725F-8CD01D5539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2" name="Freeform: Shape 14">
            <a:extLst>
              <a:ext uri="{FF2B5EF4-FFF2-40B4-BE49-F238E27FC236}">
                <a16:creationId xmlns:a16="http://schemas.microsoft.com/office/drawing/2014/main" id="{56BD7DD2-1738-4D5D-955B-0F7C68C99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534478" y="3308697"/>
            <a:ext cx="2657521" cy="3554844"/>
          </a:xfrm>
          <a:custGeom>
            <a:avLst/>
            <a:gdLst>
              <a:gd name="connsiteX0" fmla="*/ 1231997 w 3761741"/>
              <a:gd name="connsiteY0" fmla="*/ 3753085 h 5031909"/>
              <a:gd name="connsiteX1" fmla="*/ 1491504 w 3761741"/>
              <a:gd name="connsiteY1" fmla="*/ 3915246 h 5031909"/>
              <a:gd name="connsiteX2" fmla="*/ 1372239 w 3761741"/>
              <a:gd name="connsiteY2" fmla="*/ 4360348 h 5031909"/>
              <a:gd name="connsiteX3" fmla="*/ 927138 w 3761741"/>
              <a:gd name="connsiteY3" fmla="*/ 4241084 h 5031909"/>
              <a:gd name="connsiteX4" fmla="*/ 1046403 w 3761741"/>
              <a:gd name="connsiteY4" fmla="*/ 3795982 h 5031909"/>
              <a:gd name="connsiteX5" fmla="*/ 1231997 w 3761741"/>
              <a:gd name="connsiteY5" fmla="*/ 3753085 h 5031909"/>
              <a:gd name="connsiteX6" fmla="*/ 1759997 w 3761741"/>
              <a:gd name="connsiteY6" fmla="*/ 3489191 h 5031909"/>
              <a:gd name="connsiteX7" fmla="*/ 1919508 w 3761741"/>
              <a:gd name="connsiteY7" fmla="*/ 3568587 h 5031909"/>
              <a:gd name="connsiteX8" fmla="*/ 1860512 w 3761741"/>
              <a:gd name="connsiteY8" fmla="*/ 3788765 h 5031909"/>
              <a:gd name="connsiteX9" fmla="*/ 1640334 w 3761741"/>
              <a:gd name="connsiteY9" fmla="*/ 3729768 h 5031909"/>
              <a:gd name="connsiteX10" fmla="*/ 1699331 w 3761741"/>
              <a:gd name="connsiteY10" fmla="*/ 3509591 h 5031909"/>
              <a:gd name="connsiteX11" fmla="*/ 1759997 w 3761741"/>
              <a:gd name="connsiteY11" fmla="*/ 3489191 h 5031909"/>
              <a:gd name="connsiteX12" fmla="*/ 0 w 3761741"/>
              <a:gd name="connsiteY12" fmla="*/ 0 h 5031909"/>
              <a:gd name="connsiteX13" fmla="*/ 3761741 w 3761741"/>
              <a:gd name="connsiteY13" fmla="*/ 0 h 5031909"/>
              <a:gd name="connsiteX14" fmla="*/ 3681829 w 3761741"/>
              <a:gd name="connsiteY14" fmla="*/ 50256 h 5031909"/>
              <a:gd name="connsiteX15" fmla="*/ 2937684 w 3761741"/>
              <a:gd name="connsiteY15" fmla="*/ 451413 h 5031909"/>
              <a:gd name="connsiteX16" fmla="*/ 2372686 w 3761741"/>
              <a:gd name="connsiteY16" fmla="*/ 1727662 h 5031909"/>
              <a:gd name="connsiteX17" fmla="*/ 2465529 w 3761741"/>
              <a:gd name="connsiteY17" fmla="*/ 2404960 h 5031909"/>
              <a:gd name="connsiteX18" fmla="*/ 1386395 w 3761741"/>
              <a:gd name="connsiteY18" fmla="*/ 3432457 h 5031909"/>
              <a:gd name="connsiteX19" fmla="*/ 717407 w 3761741"/>
              <a:gd name="connsiteY19" fmla="*/ 3749372 h 5031909"/>
              <a:gd name="connsiteX20" fmla="*/ 322998 w 3761741"/>
              <a:gd name="connsiteY20" fmla="*/ 4542230 h 5031909"/>
              <a:gd name="connsiteX21" fmla="*/ 7948 w 3761741"/>
              <a:gd name="connsiteY21" fmla="*/ 5025561 h 5031909"/>
              <a:gd name="connsiteX22" fmla="*/ 0 w 3761741"/>
              <a:gd name="connsiteY22" fmla="*/ 5031909 h 503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61741" h="5031909">
                <a:moveTo>
                  <a:pt x="1231997" y="3753085"/>
                </a:moveTo>
                <a:cubicBezTo>
                  <a:pt x="1336336" y="3760459"/>
                  <a:pt x="1435268" y="3817843"/>
                  <a:pt x="1491504" y="3915246"/>
                </a:cubicBezTo>
                <a:cubicBezTo>
                  <a:pt x="1581482" y="4071092"/>
                  <a:pt x="1528085" y="4270371"/>
                  <a:pt x="1372239" y="4360348"/>
                </a:cubicBezTo>
                <a:cubicBezTo>
                  <a:pt x="1216394" y="4450325"/>
                  <a:pt x="1017115" y="4396929"/>
                  <a:pt x="927138" y="4241084"/>
                </a:cubicBezTo>
                <a:cubicBezTo>
                  <a:pt x="837160" y="4085238"/>
                  <a:pt x="890557" y="3885959"/>
                  <a:pt x="1046403" y="3795982"/>
                </a:cubicBezTo>
                <a:cubicBezTo>
                  <a:pt x="1104845" y="3762240"/>
                  <a:pt x="1169394" y="3748660"/>
                  <a:pt x="1231997" y="3753085"/>
                </a:cubicBezTo>
                <a:close/>
                <a:moveTo>
                  <a:pt x="1759997" y="3489191"/>
                </a:moveTo>
                <a:cubicBezTo>
                  <a:pt x="1822331" y="3481456"/>
                  <a:pt x="1886126" y="3510769"/>
                  <a:pt x="1919508" y="3568587"/>
                </a:cubicBezTo>
                <a:cubicBezTo>
                  <a:pt x="1964017" y="3645679"/>
                  <a:pt x="1937603" y="3744256"/>
                  <a:pt x="1860512" y="3788765"/>
                </a:cubicBezTo>
                <a:cubicBezTo>
                  <a:pt x="1783420" y="3833274"/>
                  <a:pt x="1684844" y="3806860"/>
                  <a:pt x="1640334" y="3729768"/>
                </a:cubicBezTo>
                <a:cubicBezTo>
                  <a:pt x="1595825" y="3652677"/>
                  <a:pt x="1622238" y="3554100"/>
                  <a:pt x="1699331" y="3509591"/>
                </a:cubicBezTo>
                <a:cubicBezTo>
                  <a:pt x="1718604" y="3498464"/>
                  <a:pt x="1739219" y="3491769"/>
                  <a:pt x="1759997" y="3489191"/>
                </a:cubicBezTo>
                <a:close/>
                <a:moveTo>
                  <a:pt x="0" y="0"/>
                </a:moveTo>
                <a:lnTo>
                  <a:pt x="3761741" y="0"/>
                </a:lnTo>
                <a:lnTo>
                  <a:pt x="3681829" y="50256"/>
                </a:lnTo>
                <a:cubicBezTo>
                  <a:pt x="3438848" y="191089"/>
                  <a:pt x="3181881" y="311202"/>
                  <a:pt x="2937684" y="451413"/>
                </a:cubicBezTo>
                <a:cubicBezTo>
                  <a:pt x="2479845" y="715229"/>
                  <a:pt x="2214753" y="1139058"/>
                  <a:pt x="2372686" y="1727662"/>
                </a:cubicBezTo>
                <a:cubicBezTo>
                  <a:pt x="2431549" y="1947175"/>
                  <a:pt x="2491082" y="2185236"/>
                  <a:pt x="2465529" y="2404960"/>
                </a:cubicBezTo>
                <a:cubicBezTo>
                  <a:pt x="2399653" y="2971510"/>
                  <a:pt x="2011160" y="3315831"/>
                  <a:pt x="1386395" y="3432457"/>
                </a:cubicBezTo>
                <a:cubicBezTo>
                  <a:pt x="1135728" y="3479297"/>
                  <a:pt x="864140" y="3520006"/>
                  <a:pt x="717407" y="3749372"/>
                </a:cubicBezTo>
                <a:cubicBezTo>
                  <a:pt x="559240" y="3996927"/>
                  <a:pt x="433133" y="4268292"/>
                  <a:pt x="322998" y="4542230"/>
                </a:cubicBezTo>
                <a:cubicBezTo>
                  <a:pt x="247175" y="4731198"/>
                  <a:pt x="151079" y="4898056"/>
                  <a:pt x="7948" y="5025561"/>
                </a:cubicBezTo>
                <a:lnTo>
                  <a:pt x="0" y="50319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09A13B-4750-4C28-974C-8E9C13C5B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55816" y="-1555812"/>
            <a:ext cx="6858000" cy="9969624"/>
          </a:xfrm>
          <a:prstGeom prst="rect">
            <a:avLst/>
          </a:prstGeom>
          <a:gradFill>
            <a:gsLst>
              <a:gs pos="41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5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31D2A30-9CD3-F394-9BE3-BF64AD464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3960"/>
            <a:ext cx="5048250" cy="32281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Folium Interactive Map Results</a:t>
            </a:r>
          </a:p>
        </p:txBody>
      </p:sp>
    </p:spTree>
    <p:extLst>
      <p:ext uri="{BB962C8B-B14F-4D97-AF65-F5344CB8AC3E}">
        <p14:creationId xmlns:p14="http://schemas.microsoft.com/office/powerpoint/2010/main" val="377837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853F5EF-3E8B-5DF6-6B1C-9E0EC3E97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494" y="552782"/>
            <a:ext cx="5369169" cy="1619611"/>
          </a:xfrm>
        </p:spPr>
        <p:txBody>
          <a:bodyPr>
            <a:normAutofit/>
          </a:bodyPr>
          <a:lstStyle/>
          <a:p>
            <a:r>
              <a:rPr lang="tr-TR" dirty="0" err="1"/>
              <a:t>Launch</a:t>
            </a:r>
            <a:r>
              <a:rPr lang="tr-TR" dirty="0"/>
              <a:t> Site </a:t>
            </a:r>
            <a:r>
              <a:rPr lang="tr-TR" dirty="0" err="1"/>
              <a:t>Locations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E9A7B-667E-81F6-C442-265D2A85DB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698" r="2405"/>
          <a:stretch/>
        </p:blipFill>
        <p:spPr>
          <a:xfrm>
            <a:off x="-52346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5436113" y="4232571"/>
                </a:moveTo>
                <a:cubicBezTo>
                  <a:pt x="5625722" y="4232571"/>
                  <a:pt x="5779430" y="4386279"/>
                  <a:pt x="5779430" y="4575888"/>
                </a:cubicBezTo>
                <a:cubicBezTo>
                  <a:pt x="5779430" y="4765497"/>
                  <a:pt x="5625722" y="4919205"/>
                  <a:pt x="5436113" y="4919205"/>
                </a:cubicBezTo>
                <a:cubicBezTo>
                  <a:pt x="5246504" y="4919205"/>
                  <a:pt x="5092796" y="4765497"/>
                  <a:pt x="5092796" y="4575888"/>
                </a:cubicBezTo>
                <a:cubicBezTo>
                  <a:pt x="5092796" y="4386279"/>
                  <a:pt x="5246504" y="4232571"/>
                  <a:pt x="5436113" y="4232571"/>
                </a:cubicBezTo>
                <a:close/>
                <a:moveTo>
                  <a:pt x="5580185" y="1806694"/>
                </a:moveTo>
                <a:cubicBezTo>
                  <a:pt x="5699726" y="1806694"/>
                  <a:pt x="5799461" y="1891487"/>
                  <a:pt x="5822527" y="2004209"/>
                </a:cubicBezTo>
                <a:lnTo>
                  <a:pt x="5827552" y="2054052"/>
                </a:lnTo>
                <a:lnTo>
                  <a:pt x="5827552" y="2054073"/>
                </a:lnTo>
                <a:lnTo>
                  <a:pt x="5822527" y="2103916"/>
                </a:lnTo>
                <a:cubicBezTo>
                  <a:pt x="5799461" y="2216637"/>
                  <a:pt x="5699726" y="2301430"/>
                  <a:pt x="5580185" y="2301430"/>
                </a:cubicBezTo>
                <a:cubicBezTo>
                  <a:pt x="5443567" y="2301430"/>
                  <a:pt x="5332817" y="2190680"/>
                  <a:pt x="5332817" y="2054062"/>
                </a:cubicBezTo>
                <a:cubicBezTo>
                  <a:pt x="5332817" y="1917444"/>
                  <a:pt x="5443567" y="1806694"/>
                  <a:pt x="5580185" y="1806694"/>
                </a:cubicBezTo>
                <a:close/>
                <a:moveTo>
                  <a:pt x="5580184" y="1294715"/>
                </a:moveTo>
                <a:cubicBezTo>
                  <a:pt x="5659753" y="1294715"/>
                  <a:pt x="5724256" y="1359218"/>
                  <a:pt x="5724256" y="1438787"/>
                </a:cubicBezTo>
                <a:cubicBezTo>
                  <a:pt x="5724256" y="1518356"/>
                  <a:pt x="5659753" y="1582859"/>
                  <a:pt x="5580184" y="1582859"/>
                </a:cubicBezTo>
                <a:cubicBezTo>
                  <a:pt x="5500615" y="1582859"/>
                  <a:pt x="5436112" y="1518356"/>
                  <a:pt x="5436112" y="1438787"/>
                </a:cubicBezTo>
                <a:cubicBezTo>
                  <a:pt x="5436112" y="1359218"/>
                  <a:pt x="5500615" y="1294715"/>
                  <a:pt x="5580184" y="1294715"/>
                </a:cubicBezTo>
                <a:close/>
                <a:moveTo>
                  <a:pt x="0" y="0"/>
                </a:moveTo>
                <a:lnTo>
                  <a:pt x="5346882" y="0"/>
                </a:lnTo>
                <a:lnTo>
                  <a:pt x="5396357" y="64140"/>
                </a:lnTo>
                <a:cubicBezTo>
                  <a:pt x="5509528" y="228632"/>
                  <a:pt x="5577723" y="424885"/>
                  <a:pt x="5582550" y="646882"/>
                </a:cubicBezTo>
                <a:cubicBezTo>
                  <a:pt x="5608062" y="1102027"/>
                  <a:pt x="5203194" y="1301070"/>
                  <a:pt x="5151872" y="1809180"/>
                </a:cubicBezTo>
                <a:cubicBezTo>
                  <a:pt x="5104686" y="2276432"/>
                  <a:pt x="5496947" y="2514465"/>
                  <a:pt x="5323965" y="3464278"/>
                </a:cubicBezTo>
                <a:cubicBezTo>
                  <a:pt x="5211960" y="4079388"/>
                  <a:pt x="4297510" y="4259025"/>
                  <a:pt x="5513003" y="5720066"/>
                </a:cubicBezTo>
                <a:cubicBezTo>
                  <a:pt x="5768583" y="6027176"/>
                  <a:pt x="5791560" y="6490332"/>
                  <a:pt x="5601722" y="6841105"/>
                </a:cubicBezTo>
                <a:lnTo>
                  <a:pt x="5590822" y="6858000"/>
                </a:lnTo>
                <a:lnTo>
                  <a:pt x="1735" y="6858000"/>
                </a:lnTo>
                <a:lnTo>
                  <a:pt x="0" y="6858000"/>
                </a:lnTo>
                <a:lnTo>
                  <a:pt x="0" y="6849812"/>
                </a:lnTo>
                <a:lnTo>
                  <a:pt x="0" y="6483067"/>
                </a:lnTo>
                <a:lnTo>
                  <a:pt x="0" y="1250146"/>
                </a:lnTo>
                <a:close/>
              </a:path>
            </a:pathLst>
          </a:cu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BE53512-D6DA-1906-5F33-0F27A32DA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092" y="2391995"/>
            <a:ext cx="5355276" cy="317478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b="1" dirty="0">
                <a:latin typeface="Bahnschrift Condensed" panose="020B0502040204020203" pitchFamily="34" charset="0"/>
              </a:rPr>
              <a:t>Description:</a:t>
            </a:r>
            <a:br>
              <a:rPr lang="en-US" dirty="0">
                <a:latin typeface="Bahnschrift Condensed" panose="020B0502040204020203" pitchFamily="34" charset="0"/>
              </a:rPr>
            </a:br>
            <a:r>
              <a:rPr lang="en-US" dirty="0">
                <a:latin typeface="Bahnschrift Condensed" panose="020B0502040204020203" pitchFamily="34" charset="0"/>
              </a:rPr>
              <a:t>Using Folium, we mapped all SpaceX launch sites across the United States. Each site is marked with a clickable icon for interactivity.</a:t>
            </a:r>
            <a:endParaRPr lang="en-US"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latin typeface="Bahnschrift Condensed" panose="020B0502040204020203" pitchFamily="34" charset="0"/>
              </a:rPr>
              <a:t>Insight:</a:t>
            </a:r>
            <a:br>
              <a:rPr lang="en-US" dirty="0">
                <a:latin typeface="Bahnschrift Condensed" panose="020B0502040204020203" pitchFamily="34" charset="0"/>
              </a:rPr>
            </a:br>
            <a:r>
              <a:rPr lang="en-US" dirty="0">
                <a:latin typeface="Bahnschrift Condensed" panose="020B0502040204020203" pitchFamily="34" charset="0"/>
              </a:rPr>
              <a:t>The geographic distribution highlights a concentration of launch activities in Florida and California. This spatial visualization supports strategic decisions on future site expansion or logistics planning.</a:t>
            </a:r>
            <a:endParaRPr lang="en-US"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tr-TR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682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C3FCE93-F03B-ED27-8812-922D77A25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752" y="552782"/>
            <a:ext cx="5919373" cy="1611920"/>
          </a:xfrm>
        </p:spPr>
        <p:txBody>
          <a:bodyPr>
            <a:normAutofit/>
          </a:bodyPr>
          <a:lstStyle/>
          <a:p>
            <a:r>
              <a:rPr lang="en-US" sz="4100"/>
              <a:t>Launch Site Clustering by Success Rate</a:t>
            </a:r>
            <a:endParaRPr lang="tr-TR" sz="4100"/>
          </a:p>
        </p:txBody>
      </p:sp>
      <p:pic>
        <p:nvPicPr>
          <p:cNvPr id="5" name="Picture 4" descr="Kırmızı nokta ve ona işaret eden oklar">
            <a:extLst>
              <a:ext uri="{FF2B5EF4-FFF2-40B4-BE49-F238E27FC236}">
                <a16:creationId xmlns:a16="http://schemas.microsoft.com/office/drawing/2014/main" id="{441BF3BE-64EE-8F59-E3C8-33555B603D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45" r="15172" b="-1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48052B-7DD0-CE5B-7058-92452DCDB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083" y="2391995"/>
            <a:ext cx="5904056" cy="3174788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US" b="1" dirty="0">
                <a:latin typeface="Bahnschrift Condensed" panose="020B0502040204020203" pitchFamily="34" charset="0"/>
              </a:rPr>
              <a:t>Description:</a:t>
            </a:r>
            <a:br>
              <a:rPr lang="en-US" dirty="0">
                <a:latin typeface="Bahnschrift Condensed" panose="020B0502040204020203" pitchFamily="34" charset="0"/>
              </a:rPr>
            </a:br>
            <a:r>
              <a:rPr lang="en-US" dirty="0">
                <a:latin typeface="Bahnschrift Condensed" panose="020B0502040204020203" pitchFamily="34" charset="0"/>
              </a:rPr>
              <a:t>We added visual indicators (circles or color-coded markers) around launch sites to reflect mission success or failure rates per location.</a:t>
            </a:r>
          </a:p>
          <a:p>
            <a:r>
              <a:rPr lang="en-US" b="1" dirty="0">
                <a:latin typeface="Bahnschrift Condensed" panose="020B0502040204020203" pitchFamily="34" charset="0"/>
              </a:rPr>
              <a:t>Insight:</a:t>
            </a:r>
            <a:br>
              <a:rPr lang="en-US" dirty="0">
                <a:latin typeface="Bahnschrift Condensed" panose="020B0502040204020203" pitchFamily="34" charset="0"/>
              </a:rPr>
            </a:br>
            <a:r>
              <a:rPr lang="en-US" dirty="0">
                <a:latin typeface="Bahnschrift Condensed" panose="020B0502040204020203" pitchFamily="34" charset="0"/>
              </a:rPr>
              <a:t>Some sites show higher historical success rates. This allows decision-makers to focus high-value or time-sensitive missions at proven sites, optimizing reliability.</a:t>
            </a:r>
          </a:p>
          <a:p>
            <a:endParaRPr lang="tr-TR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28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4" descr="Metal pendyum">
            <a:extLst>
              <a:ext uri="{FF2B5EF4-FFF2-40B4-BE49-F238E27FC236}">
                <a16:creationId xmlns:a16="http://schemas.microsoft.com/office/drawing/2014/main" id="{7A04A18C-4CCD-6360-B1F8-1B37E5305F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60" r="18031"/>
          <a:stretch/>
        </p:blipFill>
        <p:spPr>
          <a:xfrm>
            <a:off x="-52346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5436113" y="4232571"/>
                </a:moveTo>
                <a:cubicBezTo>
                  <a:pt x="5625722" y="4232571"/>
                  <a:pt x="5779430" y="4386279"/>
                  <a:pt x="5779430" y="4575888"/>
                </a:cubicBezTo>
                <a:cubicBezTo>
                  <a:pt x="5779430" y="4765497"/>
                  <a:pt x="5625722" y="4919205"/>
                  <a:pt x="5436113" y="4919205"/>
                </a:cubicBezTo>
                <a:cubicBezTo>
                  <a:pt x="5246504" y="4919205"/>
                  <a:pt x="5092796" y="4765497"/>
                  <a:pt x="5092796" y="4575888"/>
                </a:cubicBezTo>
                <a:cubicBezTo>
                  <a:pt x="5092796" y="4386279"/>
                  <a:pt x="5246504" y="4232571"/>
                  <a:pt x="5436113" y="4232571"/>
                </a:cubicBezTo>
                <a:close/>
                <a:moveTo>
                  <a:pt x="5580185" y="1806694"/>
                </a:moveTo>
                <a:cubicBezTo>
                  <a:pt x="5699726" y="1806694"/>
                  <a:pt x="5799461" y="1891487"/>
                  <a:pt x="5822527" y="2004209"/>
                </a:cubicBezTo>
                <a:lnTo>
                  <a:pt x="5827552" y="2054052"/>
                </a:lnTo>
                <a:lnTo>
                  <a:pt x="5827552" y="2054073"/>
                </a:lnTo>
                <a:lnTo>
                  <a:pt x="5822527" y="2103916"/>
                </a:lnTo>
                <a:cubicBezTo>
                  <a:pt x="5799461" y="2216637"/>
                  <a:pt x="5699726" y="2301430"/>
                  <a:pt x="5580185" y="2301430"/>
                </a:cubicBezTo>
                <a:cubicBezTo>
                  <a:pt x="5443567" y="2301430"/>
                  <a:pt x="5332817" y="2190680"/>
                  <a:pt x="5332817" y="2054062"/>
                </a:cubicBezTo>
                <a:cubicBezTo>
                  <a:pt x="5332817" y="1917444"/>
                  <a:pt x="5443567" y="1806694"/>
                  <a:pt x="5580185" y="1806694"/>
                </a:cubicBezTo>
                <a:close/>
                <a:moveTo>
                  <a:pt x="5580184" y="1294715"/>
                </a:moveTo>
                <a:cubicBezTo>
                  <a:pt x="5659753" y="1294715"/>
                  <a:pt x="5724256" y="1359218"/>
                  <a:pt x="5724256" y="1438787"/>
                </a:cubicBezTo>
                <a:cubicBezTo>
                  <a:pt x="5724256" y="1518356"/>
                  <a:pt x="5659753" y="1582859"/>
                  <a:pt x="5580184" y="1582859"/>
                </a:cubicBezTo>
                <a:cubicBezTo>
                  <a:pt x="5500615" y="1582859"/>
                  <a:pt x="5436112" y="1518356"/>
                  <a:pt x="5436112" y="1438787"/>
                </a:cubicBezTo>
                <a:cubicBezTo>
                  <a:pt x="5436112" y="1359218"/>
                  <a:pt x="5500615" y="1294715"/>
                  <a:pt x="5580184" y="1294715"/>
                </a:cubicBezTo>
                <a:close/>
                <a:moveTo>
                  <a:pt x="0" y="0"/>
                </a:moveTo>
                <a:lnTo>
                  <a:pt x="5346882" y="0"/>
                </a:lnTo>
                <a:lnTo>
                  <a:pt x="5396357" y="64140"/>
                </a:lnTo>
                <a:cubicBezTo>
                  <a:pt x="5509528" y="228632"/>
                  <a:pt x="5577723" y="424885"/>
                  <a:pt x="5582550" y="646882"/>
                </a:cubicBezTo>
                <a:cubicBezTo>
                  <a:pt x="5608062" y="1102027"/>
                  <a:pt x="5203194" y="1301070"/>
                  <a:pt x="5151872" y="1809180"/>
                </a:cubicBezTo>
                <a:cubicBezTo>
                  <a:pt x="5104686" y="2276432"/>
                  <a:pt x="5496947" y="2514465"/>
                  <a:pt x="5323965" y="3464278"/>
                </a:cubicBezTo>
                <a:cubicBezTo>
                  <a:pt x="5211960" y="4079388"/>
                  <a:pt x="4297510" y="4259025"/>
                  <a:pt x="5513003" y="5720066"/>
                </a:cubicBezTo>
                <a:cubicBezTo>
                  <a:pt x="5768583" y="6027176"/>
                  <a:pt x="5791560" y="6490332"/>
                  <a:pt x="5601722" y="6841105"/>
                </a:cubicBezTo>
                <a:lnTo>
                  <a:pt x="5590822" y="6858000"/>
                </a:lnTo>
                <a:lnTo>
                  <a:pt x="1735" y="6858000"/>
                </a:lnTo>
                <a:lnTo>
                  <a:pt x="0" y="6858000"/>
                </a:lnTo>
                <a:lnTo>
                  <a:pt x="0" y="6849812"/>
                </a:lnTo>
                <a:lnTo>
                  <a:pt x="0" y="6483067"/>
                </a:lnTo>
                <a:lnTo>
                  <a:pt x="0" y="1250146"/>
                </a:lnTo>
                <a:close/>
              </a:path>
            </a:pathLst>
          </a:cu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58B005-E3AF-17C9-BDA9-FAEBE9298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519" y="1402080"/>
            <a:ext cx="4897120" cy="4053840"/>
          </a:xfrm>
        </p:spPr>
        <p:txBody>
          <a:bodyPr anchor="t">
            <a:normAutofit/>
          </a:bodyPr>
          <a:lstStyle/>
          <a:p>
            <a:r>
              <a:rPr lang="en-US" sz="2400" dirty="0">
                <a:latin typeface="Bahnschrift Condensed" panose="020B0502040204020203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The goal of this project is to apply nearly everything learned in the IBM Data Science course in a practical setting.</a:t>
            </a:r>
            <a:endParaRPr lang="tr-TR" sz="2400" dirty="0">
              <a:latin typeface="Bahnschrift Condensed" panose="020B0502040204020203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tr-TR" sz="2400" dirty="0">
              <a:latin typeface="Bahnschrift Condensed" panose="020B0502040204020203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400" dirty="0">
                <a:latin typeface="Bahnschrift Condensed" panose="020B0502040204020203" pitchFamily="34" charset="0"/>
              </a:rPr>
              <a:t>The dataset includes general information about SpaceX rockets, covering their launches, success rates, costs, and other relevant details.</a:t>
            </a:r>
            <a:endParaRPr lang="tr-TR" sz="2400" dirty="0">
              <a:latin typeface="Bahnschrift Condensed" panose="020B0502040204020203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084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2AF7AAE-71E0-989B-C790-21A24EBC3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919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Proximity Analysis with Nearby Infrastructure</a:t>
            </a:r>
            <a:endParaRPr lang="tr-TR" sz="370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D5CFC2-0476-7444-F12C-88A0407FC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US" b="1" dirty="0">
                <a:latin typeface="Bahnschrift Condensed" panose="020B0502040204020203" pitchFamily="34" charset="0"/>
              </a:rPr>
              <a:t>Description:</a:t>
            </a:r>
            <a:br>
              <a:rPr lang="en-US" dirty="0">
                <a:latin typeface="Bahnschrift Condensed" panose="020B0502040204020203" pitchFamily="34" charset="0"/>
              </a:rPr>
            </a:br>
            <a:r>
              <a:rPr lang="en-US" dirty="0">
                <a:latin typeface="Bahnschrift Condensed" panose="020B0502040204020203" pitchFamily="34" charset="0"/>
              </a:rPr>
              <a:t>The Folium map also overlays the nearest cities and infrastructure around each site, helping evaluate the accessibility and support ecosystem of each location.</a:t>
            </a:r>
          </a:p>
          <a:p>
            <a:r>
              <a:rPr lang="en-US" b="1" dirty="0">
                <a:latin typeface="Bahnschrift Condensed" panose="020B0502040204020203" pitchFamily="34" charset="0"/>
              </a:rPr>
              <a:t>Insight:</a:t>
            </a:r>
            <a:br>
              <a:rPr lang="en-US" dirty="0">
                <a:latin typeface="Bahnschrift Condensed" panose="020B0502040204020203" pitchFamily="34" charset="0"/>
              </a:rPr>
            </a:br>
            <a:r>
              <a:rPr lang="en-US" dirty="0">
                <a:latin typeface="Bahnschrift Condensed" panose="020B0502040204020203" pitchFamily="34" charset="0"/>
              </a:rPr>
              <a:t>Sites near urban or industrial areas offer better access to support services, which can reduce cost and improve readiness for rapid launch cycles.</a:t>
            </a:r>
          </a:p>
          <a:p>
            <a:endParaRPr lang="tr-TR" dirty="0">
              <a:latin typeface="Bahnschrift Condensed" panose="020B0502040204020203" pitchFamily="34" charset="0"/>
            </a:endParaRPr>
          </a:p>
        </p:txBody>
      </p:sp>
      <p:pic>
        <p:nvPicPr>
          <p:cNvPr id="5" name="Picture 4" descr="Uçuş yollarıyla Dünya Haritası">
            <a:extLst>
              <a:ext uri="{FF2B5EF4-FFF2-40B4-BE49-F238E27FC236}">
                <a16:creationId xmlns:a16="http://schemas.microsoft.com/office/drawing/2014/main" id="{A124A3DC-46C2-A18D-CB74-A14D4727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80" r="24725" b="1"/>
          <a:stretch/>
        </p:blipFill>
        <p:spPr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97383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7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Hesap makinesi, kalem, pusula, para ve üzerinde grafik yazılı kağıt">
            <a:extLst>
              <a:ext uri="{FF2B5EF4-FFF2-40B4-BE49-F238E27FC236}">
                <a16:creationId xmlns:a16="http://schemas.microsoft.com/office/drawing/2014/main" id="{33933391-6CCB-3364-4725-1F20A5A09B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6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56BD7DD2-1738-4D5D-955B-0F7C68C99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534478" y="3308697"/>
            <a:ext cx="2657521" cy="3554844"/>
          </a:xfrm>
          <a:custGeom>
            <a:avLst/>
            <a:gdLst>
              <a:gd name="connsiteX0" fmla="*/ 1231997 w 3761741"/>
              <a:gd name="connsiteY0" fmla="*/ 3753085 h 5031909"/>
              <a:gd name="connsiteX1" fmla="*/ 1491504 w 3761741"/>
              <a:gd name="connsiteY1" fmla="*/ 3915246 h 5031909"/>
              <a:gd name="connsiteX2" fmla="*/ 1372239 w 3761741"/>
              <a:gd name="connsiteY2" fmla="*/ 4360348 h 5031909"/>
              <a:gd name="connsiteX3" fmla="*/ 927138 w 3761741"/>
              <a:gd name="connsiteY3" fmla="*/ 4241084 h 5031909"/>
              <a:gd name="connsiteX4" fmla="*/ 1046403 w 3761741"/>
              <a:gd name="connsiteY4" fmla="*/ 3795982 h 5031909"/>
              <a:gd name="connsiteX5" fmla="*/ 1231997 w 3761741"/>
              <a:gd name="connsiteY5" fmla="*/ 3753085 h 5031909"/>
              <a:gd name="connsiteX6" fmla="*/ 1759997 w 3761741"/>
              <a:gd name="connsiteY6" fmla="*/ 3489191 h 5031909"/>
              <a:gd name="connsiteX7" fmla="*/ 1919508 w 3761741"/>
              <a:gd name="connsiteY7" fmla="*/ 3568587 h 5031909"/>
              <a:gd name="connsiteX8" fmla="*/ 1860512 w 3761741"/>
              <a:gd name="connsiteY8" fmla="*/ 3788765 h 5031909"/>
              <a:gd name="connsiteX9" fmla="*/ 1640334 w 3761741"/>
              <a:gd name="connsiteY9" fmla="*/ 3729768 h 5031909"/>
              <a:gd name="connsiteX10" fmla="*/ 1699331 w 3761741"/>
              <a:gd name="connsiteY10" fmla="*/ 3509591 h 5031909"/>
              <a:gd name="connsiteX11" fmla="*/ 1759997 w 3761741"/>
              <a:gd name="connsiteY11" fmla="*/ 3489191 h 5031909"/>
              <a:gd name="connsiteX12" fmla="*/ 0 w 3761741"/>
              <a:gd name="connsiteY12" fmla="*/ 0 h 5031909"/>
              <a:gd name="connsiteX13" fmla="*/ 3761741 w 3761741"/>
              <a:gd name="connsiteY13" fmla="*/ 0 h 5031909"/>
              <a:gd name="connsiteX14" fmla="*/ 3681829 w 3761741"/>
              <a:gd name="connsiteY14" fmla="*/ 50256 h 5031909"/>
              <a:gd name="connsiteX15" fmla="*/ 2937684 w 3761741"/>
              <a:gd name="connsiteY15" fmla="*/ 451413 h 5031909"/>
              <a:gd name="connsiteX16" fmla="*/ 2372686 w 3761741"/>
              <a:gd name="connsiteY16" fmla="*/ 1727662 h 5031909"/>
              <a:gd name="connsiteX17" fmla="*/ 2465529 w 3761741"/>
              <a:gd name="connsiteY17" fmla="*/ 2404960 h 5031909"/>
              <a:gd name="connsiteX18" fmla="*/ 1386395 w 3761741"/>
              <a:gd name="connsiteY18" fmla="*/ 3432457 h 5031909"/>
              <a:gd name="connsiteX19" fmla="*/ 717407 w 3761741"/>
              <a:gd name="connsiteY19" fmla="*/ 3749372 h 5031909"/>
              <a:gd name="connsiteX20" fmla="*/ 322998 w 3761741"/>
              <a:gd name="connsiteY20" fmla="*/ 4542230 h 5031909"/>
              <a:gd name="connsiteX21" fmla="*/ 7948 w 3761741"/>
              <a:gd name="connsiteY21" fmla="*/ 5025561 h 5031909"/>
              <a:gd name="connsiteX22" fmla="*/ 0 w 3761741"/>
              <a:gd name="connsiteY22" fmla="*/ 5031909 h 503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61741" h="5031909">
                <a:moveTo>
                  <a:pt x="1231997" y="3753085"/>
                </a:moveTo>
                <a:cubicBezTo>
                  <a:pt x="1336336" y="3760459"/>
                  <a:pt x="1435268" y="3817843"/>
                  <a:pt x="1491504" y="3915246"/>
                </a:cubicBezTo>
                <a:cubicBezTo>
                  <a:pt x="1581482" y="4071092"/>
                  <a:pt x="1528085" y="4270371"/>
                  <a:pt x="1372239" y="4360348"/>
                </a:cubicBezTo>
                <a:cubicBezTo>
                  <a:pt x="1216394" y="4450325"/>
                  <a:pt x="1017115" y="4396929"/>
                  <a:pt x="927138" y="4241084"/>
                </a:cubicBezTo>
                <a:cubicBezTo>
                  <a:pt x="837160" y="4085238"/>
                  <a:pt x="890557" y="3885959"/>
                  <a:pt x="1046403" y="3795982"/>
                </a:cubicBezTo>
                <a:cubicBezTo>
                  <a:pt x="1104845" y="3762240"/>
                  <a:pt x="1169394" y="3748660"/>
                  <a:pt x="1231997" y="3753085"/>
                </a:cubicBezTo>
                <a:close/>
                <a:moveTo>
                  <a:pt x="1759997" y="3489191"/>
                </a:moveTo>
                <a:cubicBezTo>
                  <a:pt x="1822331" y="3481456"/>
                  <a:pt x="1886126" y="3510769"/>
                  <a:pt x="1919508" y="3568587"/>
                </a:cubicBezTo>
                <a:cubicBezTo>
                  <a:pt x="1964017" y="3645679"/>
                  <a:pt x="1937603" y="3744256"/>
                  <a:pt x="1860512" y="3788765"/>
                </a:cubicBezTo>
                <a:cubicBezTo>
                  <a:pt x="1783420" y="3833274"/>
                  <a:pt x="1684844" y="3806860"/>
                  <a:pt x="1640334" y="3729768"/>
                </a:cubicBezTo>
                <a:cubicBezTo>
                  <a:pt x="1595825" y="3652677"/>
                  <a:pt x="1622238" y="3554100"/>
                  <a:pt x="1699331" y="3509591"/>
                </a:cubicBezTo>
                <a:cubicBezTo>
                  <a:pt x="1718604" y="3498464"/>
                  <a:pt x="1739219" y="3491769"/>
                  <a:pt x="1759997" y="3489191"/>
                </a:cubicBezTo>
                <a:close/>
                <a:moveTo>
                  <a:pt x="0" y="0"/>
                </a:moveTo>
                <a:lnTo>
                  <a:pt x="3761741" y="0"/>
                </a:lnTo>
                <a:lnTo>
                  <a:pt x="3681829" y="50256"/>
                </a:lnTo>
                <a:cubicBezTo>
                  <a:pt x="3438848" y="191089"/>
                  <a:pt x="3181881" y="311202"/>
                  <a:pt x="2937684" y="451413"/>
                </a:cubicBezTo>
                <a:cubicBezTo>
                  <a:pt x="2479845" y="715229"/>
                  <a:pt x="2214753" y="1139058"/>
                  <a:pt x="2372686" y="1727662"/>
                </a:cubicBezTo>
                <a:cubicBezTo>
                  <a:pt x="2431549" y="1947175"/>
                  <a:pt x="2491082" y="2185236"/>
                  <a:pt x="2465529" y="2404960"/>
                </a:cubicBezTo>
                <a:cubicBezTo>
                  <a:pt x="2399653" y="2971510"/>
                  <a:pt x="2011160" y="3315831"/>
                  <a:pt x="1386395" y="3432457"/>
                </a:cubicBezTo>
                <a:cubicBezTo>
                  <a:pt x="1135728" y="3479297"/>
                  <a:pt x="864140" y="3520006"/>
                  <a:pt x="717407" y="3749372"/>
                </a:cubicBezTo>
                <a:cubicBezTo>
                  <a:pt x="559240" y="3996927"/>
                  <a:pt x="433133" y="4268292"/>
                  <a:pt x="322998" y="4542230"/>
                </a:cubicBezTo>
                <a:cubicBezTo>
                  <a:pt x="247175" y="4731198"/>
                  <a:pt x="151079" y="4898056"/>
                  <a:pt x="7948" y="5025561"/>
                </a:cubicBezTo>
                <a:lnTo>
                  <a:pt x="0" y="50319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09A13B-4750-4C28-974C-8E9C13C5B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55816" y="-1555812"/>
            <a:ext cx="6858000" cy="9969624"/>
          </a:xfrm>
          <a:prstGeom prst="rect">
            <a:avLst/>
          </a:prstGeom>
          <a:gradFill>
            <a:gsLst>
              <a:gs pos="41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5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3615732-42A8-20CE-482B-7D69360B5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3960"/>
            <a:ext cx="5048250" cy="32281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 err="1">
                <a:solidFill>
                  <a:srgbClr val="FFFFFF"/>
                </a:solidFill>
              </a:rPr>
              <a:t>Plotly</a:t>
            </a:r>
            <a:r>
              <a:rPr lang="en-US" sz="5400" dirty="0">
                <a:solidFill>
                  <a:srgbClr val="FFFFFF"/>
                </a:solidFill>
              </a:rPr>
              <a:t> Dash Dashboard Results</a:t>
            </a:r>
          </a:p>
        </p:txBody>
      </p:sp>
    </p:spTree>
    <p:extLst>
      <p:ext uri="{BB962C8B-B14F-4D97-AF65-F5344CB8AC3E}">
        <p14:creationId xmlns:p14="http://schemas.microsoft.com/office/powerpoint/2010/main" val="55158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D8BCE53-B220-0EB8-DB6B-2831F0CE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919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Dashboard Overview  SpaceX Launch Analytics</a:t>
            </a:r>
            <a:endParaRPr lang="tr-TR" sz="34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5E73A1-3FF5-F1B5-09E9-E70778DA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2391994"/>
            <a:ext cx="5368571" cy="433392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dirty="0">
                <a:latin typeface="Bahnschrift Condensed" panose="020B0502040204020203" pitchFamily="34" charset="0"/>
              </a:rPr>
              <a:t>Description</a:t>
            </a:r>
            <a:r>
              <a:rPr lang="en-US" sz="1600" dirty="0">
                <a:latin typeface="Bahnschrift Condensed" panose="020B0502040204020203" pitchFamily="34" charset="0"/>
              </a:rPr>
              <a:t>:</a:t>
            </a:r>
            <a:br>
              <a:rPr lang="en-US" sz="1600" dirty="0">
                <a:latin typeface="Bahnschrift Condensed" panose="020B0502040204020203" pitchFamily="34" charset="0"/>
              </a:rPr>
            </a:br>
            <a:r>
              <a:rPr lang="en-US" sz="1600" dirty="0">
                <a:latin typeface="Bahnschrift Condensed" panose="020B0502040204020203" pitchFamily="34" charset="0"/>
              </a:rPr>
              <a:t>This interactive dashboard provides a comprehensive view of SpaceX launch records, including success rates, payload trends, and booster performance across all sites.</a:t>
            </a:r>
          </a:p>
          <a:p>
            <a:pPr>
              <a:lnSpc>
                <a:spcPct val="100000"/>
              </a:lnSpc>
              <a:buNone/>
            </a:pPr>
            <a:r>
              <a:rPr lang="en-US" sz="1600" b="1" dirty="0">
                <a:latin typeface="Bahnschrift Condensed" panose="020B0502040204020203" pitchFamily="34" charset="0"/>
              </a:rPr>
              <a:t>Key Features</a:t>
            </a:r>
            <a:r>
              <a:rPr lang="en-US" sz="1600" dirty="0">
                <a:latin typeface="Bahnschrift Condensed" panose="020B0502040204020203" pitchFamily="34" charset="0"/>
              </a:rPr>
              <a:t>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Bahnschrift Condensed" panose="020B0502040204020203" pitchFamily="34" charset="0"/>
              </a:rPr>
              <a:t>Dynamic Filters</a:t>
            </a:r>
            <a:r>
              <a:rPr lang="en-US" sz="1600" dirty="0">
                <a:latin typeface="Bahnschrift Condensed" panose="020B0502040204020203" pitchFamily="34" charset="0"/>
              </a:rPr>
              <a:t>: Compare data by launch site, payload range, and booster version.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Bahnschrift Condensed" panose="020B0502040204020203" pitchFamily="34" charset="0"/>
              </a:rPr>
              <a:t>Success Rate Visualization</a:t>
            </a:r>
            <a:r>
              <a:rPr lang="en-US" sz="1600" dirty="0">
                <a:latin typeface="Bahnschrift Condensed" panose="020B0502040204020203" pitchFamily="34" charset="0"/>
              </a:rPr>
              <a:t>: Clear metrics on mission outcomes (e.g., 42% success at CCAFS SLC-40).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Bahnschrift Condensed" panose="020B0502040204020203" pitchFamily="34" charset="0"/>
              </a:rPr>
              <a:t>Payload Analysis</a:t>
            </a:r>
            <a:r>
              <a:rPr lang="en-US" sz="1600" dirty="0">
                <a:latin typeface="Bahnschrift Condensed" panose="020B0502040204020203" pitchFamily="34" charset="0"/>
              </a:rPr>
              <a:t>: Trends between payload mass (kg) and launch success.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Bahnschrift Condensed" panose="020B0502040204020203" pitchFamily="34" charset="0"/>
              </a:rPr>
              <a:t>Insight</a:t>
            </a:r>
            <a:r>
              <a:rPr lang="en-US" sz="1600" dirty="0">
                <a:latin typeface="Bahnschrift Condensed" panose="020B0502040204020203" pitchFamily="34" charset="0"/>
              </a:rPr>
              <a:t>:</a:t>
            </a:r>
            <a:br>
              <a:rPr lang="en-US" sz="1600" dirty="0">
                <a:latin typeface="Bahnschrift Condensed" panose="020B0502040204020203" pitchFamily="34" charset="0"/>
              </a:rPr>
            </a:br>
            <a:r>
              <a:rPr lang="en-US" sz="1600" dirty="0">
                <a:latin typeface="Bahnschrift Condensed" panose="020B0502040204020203" pitchFamily="34" charset="0"/>
              </a:rPr>
              <a:t>The dashboard enables real-time exploration of launch performance, helping identify patterns (e.g., higher success rates for mid-range payloads) and optimize future missions.</a:t>
            </a:r>
          </a:p>
          <a:p>
            <a:pPr>
              <a:lnSpc>
                <a:spcPct val="100000"/>
              </a:lnSpc>
            </a:pPr>
            <a:endParaRPr lang="tr-TR" sz="1600" dirty="0"/>
          </a:p>
        </p:txBody>
      </p:sp>
      <p:pic>
        <p:nvPicPr>
          <p:cNvPr id="15" name="Picture 4" descr="Dijital finansal grafik">
            <a:extLst>
              <a:ext uri="{FF2B5EF4-FFF2-40B4-BE49-F238E27FC236}">
                <a16:creationId xmlns:a16="http://schemas.microsoft.com/office/drawing/2014/main" id="{6C2EDC7C-1F1C-3FE5-B34E-4D5A4303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744" r="18458"/>
          <a:stretch/>
        </p:blipFill>
        <p:spPr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5007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A24950F-A48D-D6CE-6C79-B2C62E3D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494" y="552782"/>
            <a:ext cx="5369169" cy="16196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sz="3700" err="1"/>
              <a:t>Launch</a:t>
            </a:r>
            <a:r>
              <a:rPr lang="tr-TR" sz="3700"/>
              <a:t> Site </a:t>
            </a:r>
            <a:r>
              <a:rPr lang="tr-TR" sz="3700" err="1"/>
              <a:t>Performance</a:t>
            </a:r>
            <a:r>
              <a:rPr lang="tr-TR" sz="3700"/>
              <a:t> </a:t>
            </a:r>
            <a:r>
              <a:rPr lang="tr-TR" sz="3700" err="1"/>
              <a:t>Comparison</a:t>
            </a:r>
            <a:endParaRPr lang="tr-TR" sz="3700"/>
          </a:p>
        </p:txBody>
      </p:sp>
      <p:pic>
        <p:nvPicPr>
          <p:cNvPr id="5" name="Picture 4" descr="Bir kalem, yazdırılmış çizgi grafiğine sahip kağıdın üstünde">
            <a:extLst>
              <a:ext uri="{FF2B5EF4-FFF2-40B4-BE49-F238E27FC236}">
                <a16:creationId xmlns:a16="http://schemas.microsoft.com/office/drawing/2014/main" id="{449034C2-9B8B-A51E-F708-5A7A1D1821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5" r="41713" b="-1"/>
          <a:stretch/>
        </p:blipFill>
        <p:spPr>
          <a:xfrm>
            <a:off x="-52346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5436113" y="4232571"/>
                </a:moveTo>
                <a:cubicBezTo>
                  <a:pt x="5625722" y="4232571"/>
                  <a:pt x="5779430" y="4386279"/>
                  <a:pt x="5779430" y="4575888"/>
                </a:cubicBezTo>
                <a:cubicBezTo>
                  <a:pt x="5779430" y="4765497"/>
                  <a:pt x="5625722" y="4919205"/>
                  <a:pt x="5436113" y="4919205"/>
                </a:cubicBezTo>
                <a:cubicBezTo>
                  <a:pt x="5246504" y="4919205"/>
                  <a:pt x="5092796" y="4765497"/>
                  <a:pt x="5092796" y="4575888"/>
                </a:cubicBezTo>
                <a:cubicBezTo>
                  <a:pt x="5092796" y="4386279"/>
                  <a:pt x="5246504" y="4232571"/>
                  <a:pt x="5436113" y="4232571"/>
                </a:cubicBezTo>
                <a:close/>
                <a:moveTo>
                  <a:pt x="5580185" y="1806694"/>
                </a:moveTo>
                <a:cubicBezTo>
                  <a:pt x="5699726" y="1806694"/>
                  <a:pt x="5799461" y="1891487"/>
                  <a:pt x="5822527" y="2004209"/>
                </a:cubicBezTo>
                <a:lnTo>
                  <a:pt x="5827552" y="2054052"/>
                </a:lnTo>
                <a:lnTo>
                  <a:pt x="5827552" y="2054073"/>
                </a:lnTo>
                <a:lnTo>
                  <a:pt x="5822527" y="2103916"/>
                </a:lnTo>
                <a:cubicBezTo>
                  <a:pt x="5799461" y="2216637"/>
                  <a:pt x="5699726" y="2301430"/>
                  <a:pt x="5580185" y="2301430"/>
                </a:cubicBezTo>
                <a:cubicBezTo>
                  <a:pt x="5443567" y="2301430"/>
                  <a:pt x="5332817" y="2190680"/>
                  <a:pt x="5332817" y="2054062"/>
                </a:cubicBezTo>
                <a:cubicBezTo>
                  <a:pt x="5332817" y="1917444"/>
                  <a:pt x="5443567" y="1806694"/>
                  <a:pt x="5580185" y="1806694"/>
                </a:cubicBezTo>
                <a:close/>
                <a:moveTo>
                  <a:pt x="5580184" y="1294715"/>
                </a:moveTo>
                <a:cubicBezTo>
                  <a:pt x="5659753" y="1294715"/>
                  <a:pt x="5724256" y="1359218"/>
                  <a:pt x="5724256" y="1438787"/>
                </a:cubicBezTo>
                <a:cubicBezTo>
                  <a:pt x="5724256" y="1518356"/>
                  <a:pt x="5659753" y="1582859"/>
                  <a:pt x="5580184" y="1582859"/>
                </a:cubicBezTo>
                <a:cubicBezTo>
                  <a:pt x="5500615" y="1582859"/>
                  <a:pt x="5436112" y="1518356"/>
                  <a:pt x="5436112" y="1438787"/>
                </a:cubicBezTo>
                <a:cubicBezTo>
                  <a:pt x="5436112" y="1359218"/>
                  <a:pt x="5500615" y="1294715"/>
                  <a:pt x="5580184" y="1294715"/>
                </a:cubicBezTo>
                <a:close/>
                <a:moveTo>
                  <a:pt x="0" y="0"/>
                </a:moveTo>
                <a:lnTo>
                  <a:pt x="5346882" y="0"/>
                </a:lnTo>
                <a:lnTo>
                  <a:pt x="5396357" y="64140"/>
                </a:lnTo>
                <a:cubicBezTo>
                  <a:pt x="5509528" y="228632"/>
                  <a:pt x="5577723" y="424885"/>
                  <a:pt x="5582550" y="646882"/>
                </a:cubicBezTo>
                <a:cubicBezTo>
                  <a:pt x="5608062" y="1102027"/>
                  <a:pt x="5203194" y="1301070"/>
                  <a:pt x="5151872" y="1809180"/>
                </a:cubicBezTo>
                <a:cubicBezTo>
                  <a:pt x="5104686" y="2276432"/>
                  <a:pt x="5496947" y="2514465"/>
                  <a:pt x="5323965" y="3464278"/>
                </a:cubicBezTo>
                <a:cubicBezTo>
                  <a:pt x="5211960" y="4079388"/>
                  <a:pt x="4297510" y="4259025"/>
                  <a:pt x="5513003" y="5720066"/>
                </a:cubicBezTo>
                <a:cubicBezTo>
                  <a:pt x="5768583" y="6027176"/>
                  <a:pt x="5791560" y="6490332"/>
                  <a:pt x="5601722" y="6841105"/>
                </a:cubicBezTo>
                <a:lnTo>
                  <a:pt x="5590822" y="6858000"/>
                </a:lnTo>
                <a:lnTo>
                  <a:pt x="1735" y="6858000"/>
                </a:lnTo>
                <a:lnTo>
                  <a:pt x="0" y="6858000"/>
                </a:lnTo>
                <a:lnTo>
                  <a:pt x="0" y="6849812"/>
                </a:lnTo>
                <a:lnTo>
                  <a:pt x="0" y="6483067"/>
                </a:lnTo>
                <a:lnTo>
                  <a:pt x="0" y="1250146"/>
                </a:lnTo>
                <a:close/>
              </a:path>
            </a:pathLst>
          </a:cu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CA7BB7-F9E3-2225-80B9-A5EAF0898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092" y="2391995"/>
            <a:ext cx="5355276" cy="317478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>
                <a:latin typeface="Bahnschrift Condensed" panose="020B0502040204020203" pitchFamily="34" charset="0"/>
              </a:rPr>
              <a:t>Description</a:t>
            </a:r>
            <a:r>
              <a:rPr lang="en-US" sz="1600">
                <a:latin typeface="Bahnschrift Condensed" panose="020B0502040204020203" pitchFamily="34" charset="0"/>
              </a:rPr>
              <a:t>:</a:t>
            </a:r>
            <a:br>
              <a:rPr lang="en-US" sz="1600">
                <a:latin typeface="Bahnschrift Condensed" panose="020B0502040204020203" pitchFamily="34" charset="0"/>
              </a:rPr>
            </a:br>
            <a:r>
              <a:rPr lang="en-US" sz="1600">
                <a:latin typeface="Bahnschrift Condensed" panose="020B0502040204020203" pitchFamily="34" charset="0"/>
              </a:rPr>
              <a:t>The dashboard highlights variations in success rates across launch sites (e.g., KSC LC-39A vs. CCAFS SLC-40).</a:t>
            </a:r>
          </a:p>
          <a:p>
            <a:pPr>
              <a:lnSpc>
                <a:spcPct val="100000"/>
              </a:lnSpc>
              <a:buNone/>
            </a:pPr>
            <a:r>
              <a:rPr lang="en-US" sz="1600" b="1">
                <a:latin typeface="Bahnschrift Condensed" panose="020B0502040204020203" pitchFamily="34" charset="0"/>
              </a:rPr>
              <a:t>Notable Observations</a:t>
            </a:r>
            <a:r>
              <a:rPr lang="en-US" sz="1600">
                <a:latin typeface="Bahnschrift Condensed" panose="020B0502040204020203" pitchFamily="34" charset="0"/>
              </a:rPr>
              <a:t>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Bahnschrift Condensed" panose="020B0502040204020203" pitchFamily="34" charset="0"/>
              </a:rPr>
              <a:t>KSC LC-39A</a:t>
            </a:r>
            <a:r>
              <a:rPr lang="en-US" sz="1600">
                <a:latin typeface="Bahnschrift Condensed" panose="020B0502040204020203" pitchFamily="34" charset="0"/>
              </a:rPr>
              <a:t>: Higher success rates for payloads between 2,500–6,500 kg.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Bahnschrift Condensed" panose="020B0502040204020203" pitchFamily="34" charset="0"/>
              </a:rPr>
              <a:t>CCAFS SLC-40</a:t>
            </a:r>
            <a:r>
              <a:rPr lang="en-US" sz="1600">
                <a:latin typeface="Bahnschrift Condensed" panose="020B0502040204020203" pitchFamily="34" charset="0"/>
              </a:rPr>
              <a:t>: Moderate success rates (37.1%–42%), with frequent launches in lower payload ranges.</a:t>
            </a:r>
          </a:p>
          <a:p>
            <a:pPr>
              <a:lnSpc>
                <a:spcPct val="100000"/>
              </a:lnSpc>
            </a:pPr>
            <a:r>
              <a:rPr lang="en-US" sz="1600" b="1">
                <a:latin typeface="Bahnschrift Condensed" panose="020B0502040204020203" pitchFamily="34" charset="0"/>
              </a:rPr>
              <a:t>Business Implication</a:t>
            </a:r>
            <a:r>
              <a:rPr lang="en-US" sz="1600">
                <a:latin typeface="Bahnschrift Condensed" panose="020B0502040204020203" pitchFamily="34" charset="0"/>
              </a:rPr>
              <a:t>:</a:t>
            </a:r>
            <a:br>
              <a:rPr lang="en-US" sz="1600">
                <a:latin typeface="Bahnschrift Condensed" panose="020B0502040204020203" pitchFamily="34" charset="0"/>
              </a:rPr>
            </a:br>
            <a:r>
              <a:rPr lang="en-US" sz="1600">
                <a:latin typeface="Bahnschrift Condensed" panose="020B0502040204020203" pitchFamily="34" charset="0"/>
              </a:rPr>
              <a:t>Site selection can be tailored to payload requirements to maximize mission success.</a:t>
            </a:r>
          </a:p>
          <a:p>
            <a:pPr>
              <a:lnSpc>
                <a:spcPct val="100000"/>
              </a:lnSpc>
            </a:pPr>
            <a:endParaRPr lang="tr-TR" sz="160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14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83C8CE7-00BA-43E2-A1AA-6DFDAD380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91902"/>
          </a:xfrm>
        </p:spPr>
        <p:txBody>
          <a:bodyPr>
            <a:normAutofit/>
          </a:bodyPr>
          <a:lstStyle/>
          <a:p>
            <a:r>
              <a:rPr lang="en-US" sz="4100" b="1"/>
              <a:t>Payload vs. Success Rate Trends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692341-FEFD-C2DB-E5D2-DFA66EE5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>
                <a:latin typeface="Bahnschrift Condensed" panose="020B0502040204020203" pitchFamily="34" charset="0"/>
              </a:rPr>
              <a:t>Description</a:t>
            </a:r>
            <a:r>
              <a:rPr lang="en-US" sz="1600">
                <a:latin typeface="Bahnschrift Condensed" panose="020B0502040204020203" pitchFamily="34" charset="0"/>
              </a:rPr>
              <a:t>:</a:t>
            </a:r>
            <a:br>
              <a:rPr lang="en-US" sz="1600">
                <a:latin typeface="Bahnschrift Condensed" panose="020B0502040204020203" pitchFamily="34" charset="0"/>
              </a:rPr>
            </a:br>
            <a:r>
              <a:rPr lang="en-US" sz="1600">
                <a:latin typeface="Bahnschrift Condensed" panose="020B0502040204020203" pitchFamily="34" charset="0"/>
              </a:rPr>
              <a:t>Scatter plots and histograms reveal correlations between payload mass and launch outcomes.</a:t>
            </a:r>
          </a:p>
          <a:p>
            <a:pPr>
              <a:lnSpc>
                <a:spcPct val="100000"/>
              </a:lnSpc>
              <a:buNone/>
            </a:pPr>
            <a:r>
              <a:rPr lang="en-US" sz="1600" b="1">
                <a:latin typeface="Bahnschrift Condensed" panose="020B0502040204020203" pitchFamily="34" charset="0"/>
              </a:rPr>
              <a:t>Key Findings</a:t>
            </a:r>
            <a:r>
              <a:rPr lang="en-US" sz="1600">
                <a:latin typeface="Bahnschrift Condensed" panose="020B0502040204020203" pitchFamily="34" charset="0"/>
              </a:rPr>
              <a:t>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Bahnschrift Condensed" panose="020B0502040204020203" pitchFamily="34" charset="0"/>
              </a:rPr>
              <a:t>Optimal Payload Range</a:t>
            </a:r>
            <a:r>
              <a:rPr lang="en-US" sz="1600">
                <a:latin typeface="Bahnschrift Condensed" panose="020B0502040204020203" pitchFamily="34" charset="0"/>
              </a:rPr>
              <a:t>: 3,000–5,000 kg shows higher success rates across sites.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Bahnschrift Condensed" panose="020B0502040204020203" pitchFamily="34" charset="0"/>
              </a:rPr>
              <a:t>Outliers</a:t>
            </a:r>
            <a:r>
              <a:rPr lang="en-US" sz="1600">
                <a:latin typeface="Bahnschrift Condensed" panose="020B0502040204020203" pitchFamily="34" charset="0"/>
              </a:rPr>
              <a:t>: Extremely heavy payloads (&gt;6,000 kg) have higher failure rates, suggesting technical or booster limitations.</a:t>
            </a:r>
          </a:p>
          <a:p>
            <a:pPr>
              <a:lnSpc>
                <a:spcPct val="100000"/>
              </a:lnSpc>
            </a:pPr>
            <a:r>
              <a:rPr lang="en-US" sz="1600" b="1">
                <a:latin typeface="Bahnschrift Condensed" panose="020B0502040204020203" pitchFamily="34" charset="0"/>
              </a:rPr>
              <a:t>Actionable Insight</a:t>
            </a:r>
            <a:r>
              <a:rPr lang="en-US" sz="1600">
                <a:latin typeface="Bahnschrift Condensed" panose="020B0502040204020203" pitchFamily="34" charset="0"/>
              </a:rPr>
              <a:t>:</a:t>
            </a:r>
            <a:br>
              <a:rPr lang="en-US" sz="1600">
                <a:latin typeface="Bahnschrift Condensed" panose="020B0502040204020203" pitchFamily="34" charset="0"/>
              </a:rPr>
            </a:br>
            <a:r>
              <a:rPr lang="en-US" sz="1600">
                <a:latin typeface="Bahnschrift Condensed" panose="020B0502040204020203" pitchFamily="34" charset="0"/>
              </a:rPr>
              <a:t>Align payload design with optimal mass ranges to improve reliability.</a:t>
            </a:r>
          </a:p>
          <a:p>
            <a:pPr>
              <a:lnSpc>
                <a:spcPct val="100000"/>
              </a:lnSpc>
            </a:pPr>
            <a:endParaRPr lang="tr-TR" sz="1600"/>
          </a:p>
        </p:txBody>
      </p:sp>
      <p:pic>
        <p:nvPicPr>
          <p:cNvPr id="5" name="Picture 4" descr="Bir merdiveni bitişik çizgi grafiği">
            <a:extLst>
              <a:ext uri="{FF2B5EF4-FFF2-40B4-BE49-F238E27FC236}">
                <a16:creationId xmlns:a16="http://schemas.microsoft.com/office/drawing/2014/main" id="{C319F24E-8249-ECC6-6E85-28D61D0691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80" b="14477"/>
          <a:stretch/>
        </p:blipFill>
        <p:spPr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5709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979E674-AB1C-C5A7-180A-4337F869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752" y="552782"/>
            <a:ext cx="5919373" cy="1611920"/>
          </a:xfrm>
        </p:spPr>
        <p:txBody>
          <a:bodyPr>
            <a:normAutofit/>
          </a:bodyPr>
          <a:lstStyle/>
          <a:p>
            <a:r>
              <a:rPr lang="tr-TR" dirty="0"/>
              <a:t>Booster </a:t>
            </a:r>
            <a:r>
              <a:rPr lang="tr-TR" dirty="0" err="1"/>
              <a:t>Version</a:t>
            </a:r>
            <a:r>
              <a:rPr lang="tr-TR" dirty="0"/>
              <a:t> Analysis</a:t>
            </a:r>
          </a:p>
        </p:txBody>
      </p:sp>
      <p:pic>
        <p:nvPicPr>
          <p:cNvPr id="5" name="Picture 4" descr="Dijital finansal grafik">
            <a:extLst>
              <a:ext uri="{FF2B5EF4-FFF2-40B4-BE49-F238E27FC236}">
                <a16:creationId xmlns:a16="http://schemas.microsoft.com/office/drawing/2014/main" id="{EE1134CA-D32D-9C4B-A2B2-FCCF0E80B6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33" r="21828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1E4E33A-747F-24CF-04BE-A5327507D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083" y="2391995"/>
            <a:ext cx="5904056" cy="3174788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  <a:buNone/>
            </a:pPr>
            <a:r>
              <a:rPr lang="en-US" b="1" dirty="0">
                <a:latin typeface="Bahnschrift Condensed" panose="020B0502040204020203" pitchFamily="34" charset="0"/>
              </a:rPr>
              <a:t>Description</a:t>
            </a:r>
            <a:r>
              <a:rPr lang="en-US" dirty="0">
                <a:latin typeface="Bahnschrift Condensed" panose="020B0502040204020203" pitchFamily="34" charset="0"/>
              </a:rPr>
              <a:t>:</a:t>
            </a:r>
            <a:br>
              <a:rPr lang="en-US" dirty="0">
                <a:latin typeface="Bahnschrift Condensed" panose="020B0502040204020203" pitchFamily="34" charset="0"/>
              </a:rPr>
            </a:br>
            <a:r>
              <a:rPr lang="en-US" dirty="0">
                <a:latin typeface="Bahnschrift Condensed" panose="020B0502040204020203" pitchFamily="34" charset="0"/>
              </a:rPr>
              <a:t>The dashboard categorizes launches by booster version (e.g., FT, B4, B5).</a:t>
            </a:r>
          </a:p>
          <a:p>
            <a:pPr>
              <a:lnSpc>
                <a:spcPct val="100000"/>
              </a:lnSpc>
              <a:buNone/>
            </a:pPr>
            <a:r>
              <a:rPr lang="en-US" b="1" dirty="0">
                <a:latin typeface="Bahnschrift Condensed" panose="020B0502040204020203" pitchFamily="34" charset="0"/>
              </a:rPr>
              <a:t>Trends</a:t>
            </a:r>
            <a:r>
              <a:rPr lang="en-US" dirty="0">
                <a:latin typeface="Bahnschrift Condensed" panose="020B0502040204020203" pitchFamily="34" charset="0"/>
              </a:rPr>
              <a:t>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Bahnschrift Condensed" panose="020B0502040204020203" pitchFamily="34" charset="0"/>
              </a:rPr>
              <a:t>FT Boosters</a:t>
            </a:r>
            <a:r>
              <a:rPr lang="en-US" dirty="0">
                <a:latin typeface="Bahnschrift Condensed" panose="020B0502040204020203" pitchFamily="34" charset="0"/>
              </a:rPr>
              <a:t>: Most frequently used, with stable success rates.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Bahnschrift Condensed" panose="020B0502040204020203" pitchFamily="34" charset="0"/>
              </a:rPr>
              <a:t>B5 Boosters</a:t>
            </a:r>
            <a:r>
              <a:rPr lang="en-US" dirty="0">
                <a:latin typeface="Bahnschrift Condensed" panose="020B0502040204020203" pitchFamily="34" charset="0"/>
              </a:rPr>
              <a:t>: Emerging as a reliable choice for heavier payloads.</a:t>
            </a:r>
          </a:p>
          <a:p>
            <a:pPr>
              <a:lnSpc>
                <a:spcPct val="100000"/>
              </a:lnSpc>
            </a:pPr>
            <a:r>
              <a:rPr lang="en-US" b="1" dirty="0">
                <a:latin typeface="Bahnschrift Condensed" panose="020B0502040204020203" pitchFamily="34" charset="0"/>
              </a:rPr>
              <a:t>Strategic Value</a:t>
            </a:r>
            <a:r>
              <a:rPr lang="en-US" dirty="0">
                <a:latin typeface="Bahnschrift Condensed" panose="020B0502040204020203" pitchFamily="34" charset="0"/>
              </a:rPr>
              <a:t>:</a:t>
            </a:r>
            <a:br>
              <a:rPr lang="en-US" dirty="0">
                <a:latin typeface="Bahnschrift Condensed" panose="020B0502040204020203" pitchFamily="34" charset="0"/>
              </a:rPr>
            </a:br>
            <a:r>
              <a:rPr lang="en-US" dirty="0">
                <a:latin typeface="Bahnschrift Condensed" panose="020B0502040204020203" pitchFamily="34" charset="0"/>
              </a:rPr>
              <a:t>Tracking booster performance informs fleet upgrades and retirement decisions.</a:t>
            </a:r>
          </a:p>
          <a:p>
            <a:pPr>
              <a:lnSpc>
                <a:spcPct val="100000"/>
              </a:lnSpc>
            </a:pPr>
            <a:endParaRPr lang="tr-TR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826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C8F6714-A90A-F300-430D-3D13482B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752" y="552782"/>
            <a:ext cx="5919373" cy="1611920"/>
          </a:xfrm>
        </p:spPr>
        <p:txBody>
          <a:bodyPr>
            <a:normAutofit/>
          </a:bodyPr>
          <a:lstStyle/>
          <a:p>
            <a:r>
              <a:rPr lang="tr-TR"/>
              <a:t>Filtering</a:t>
            </a:r>
            <a:endParaRPr lang="tr-TR" dirty="0"/>
          </a:p>
        </p:txBody>
      </p:sp>
      <p:pic>
        <p:nvPicPr>
          <p:cNvPr id="23" name="Picture 22" descr="Su damlacık">
            <a:extLst>
              <a:ext uri="{FF2B5EF4-FFF2-40B4-BE49-F238E27FC236}">
                <a16:creationId xmlns:a16="http://schemas.microsoft.com/office/drawing/2014/main" id="{9D0B63B7-082C-8C4E-079B-2FBDA75CB8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07" r="22641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0" name="İçerik Yer Tutucusu 2">
            <a:extLst>
              <a:ext uri="{FF2B5EF4-FFF2-40B4-BE49-F238E27FC236}">
                <a16:creationId xmlns:a16="http://schemas.microsoft.com/office/drawing/2014/main" id="{15E2AAB2-2A60-A906-A60D-F005DBEA7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083" y="2391995"/>
            <a:ext cx="5904056" cy="3174788"/>
          </a:xfrm>
        </p:spPr>
        <p:txBody>
          <a:bodyPr anchor="t">
            <a:normAutofit/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3065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8DDD261-0F30-C594-E3CC-435DF1FC3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91902"/>
          </a:xfrm>
        </p:spPr>
        <p:txBody>
          <a:bodyPr>
            <a:normAutofit/>
          </a:bodyPr>
          <a:lstStyle/>
          <a:p>
            <a:r>
              <a:rPr lang="tr-TR" dirty="0"/>
              <a:t>Interactive </a:t>
            </a:r>
            <a:r>
              <a:rPr lang="tr-TR" dirty="0" err="1"/>
              <a:t>Filters</a:t>
            </a:r>
            <a:r>
              <a:rPr lang="tr-TR" dirty="0"/>
              <a:t> &amp; </a:t>
            </a:r>
            <a:r>
              <a:rPr lang="tr-TR" dirty="0" err="1"/>
              <a:t>Customization</a:t>
            </a:r>
            <a:endParaRPr lang="tr-TR" dirty="0"/>
          </a:p>
        </p:txBody>
      </p:sp>
      <p:sp>
        <p:nvSpPr>
          <p:cNvPr id="26" name="İçerik Yer Tutucusu 2">
            <a:extLst>
              <a:ext uri="{FF2B5EF4-FFF2-40B4-BE49-F238E27FC236}">
                <a16:creationId xmlns:a16="http://schemas.microsoft.com/office/drawing/2014/main" id="{01ABCD04-745A-A431-A7FB-2480C5DD4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410339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dirty="0">
                <a:latin typeface="Bahnschrift Condensed" panose="020B0502040204020203" pitchFamily="34" charset="0"/>
              </a:rPr>
              <a:t>Description</a:t>
            </a:r>
            <a:r>
              <a:rPr lang="en-US" sz="2400" dirty="0">
                <a:latin typeface="Bahnschrift Condensed" panose="020B0502040204020203" pitchFamily="34" charset="0"/>
              </a:rPr>
              <a:t>:</a:t>
            </a:r>
            <a:br>
              <a:rPr lang="en-US" sz="2400" dirty="0">
                <a:latin typeface="Bahnschrift Condensed" panose="020B0502040204020203" pitchFamily="34" charset="0"/>
              </a:rPr>
            </a:br>
            <a:r>
              <a:rPr lang="en-US" sz="2400" dirty="0">
                <a:latin typeface="Bahnschrift Condensed" panose="020B0502040204020203" pitchFamily="34" charset="0"/>
              </a:rPr>
              <a:t>Users can filter data by: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Condensed" panose="020B0502040204020203" pitchFamily="34" charset="0"/>
              </a:rPr>
              <a:t>Launch site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Condensed" panose="020B0502040204020203" pitchFamily="34" charset="0"/>
              </a:rPr>
              <a:t>Payload range (0–9,000 kg)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Condensed" panose="020B0502040204020203" pitchFamily="34" charset="0"/>
              </a:rPr>
              <a:t>Booster version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Bahnschrift Condensed" panose="020B0502040204020203" pitchFamily="34" charset="0"/>
              </a:rPr>
              <a:t>Why It Matters</a:t>
            </a:r>
            <a:r>
              <a:rPr lang="en-US" sz="2400" dirty="0">
                <a:latin typeface="Bahnschrift Condensed" panose="020B0502040204020203" pitchFamily="34" charset="0"/>
              </a:rPr>
              <a:t>:</a:t>
            </a:r>
            <a:br>
              <a:rPr lang="en-US" sz="2400" dirty="0">
                <a:latin typeface="Bahnschrift Condensed" panose="020B0502040204020203" pitchFamily="34" charset="0"/>
              </a:rPr>
            </a:br>
            <a:r>
              <a:rPr lang="en-US" sz="2400" dirty="0">
                <a:latin typeface="Bahnschrift Condensed" panose="020B0502040204020203" pitchFamily="34" charset="0"/>
              </a:rPr>
              <a:t>Customizable views allow stakeholders to drill down into specific scenarios (e.g., “Show all B5 launches at KSC with 4,000–6,000 kg”).</a:t>
            </a:r>
          </a:p>
          <a:p>
            <a:pPr>
              <a:lnSpc>
                <a:spcPct val="100000"/>
              </a:lnSpc>
            </a:pPr>
            <a:endParaRPr lang="tr-TR" sz="2400" dirty="0">
              <a:latin typeface="Bahnschrift Condensed" panose="020B0502040204020203" pitchFamily="34" charset="0"/>
            </a:endParaRPr>
          </a:p>
        </p:txBody>
      </p:sp>
      <p:pic>
        <p:nvPicPr>
          <p:cNvPr id="28" name="Picture 27" descr="Petri kutusu karşılaştırması">
            <a:extLst>
              <a:ext uri="{FF2B5EF4-FFF2-40B4-BE49-F238E27FC236}">
                <a16:creationId xmlns:a16="http://schemas.microsoft.com/office/drawing/2014/main" id="{D5EA7ABF-4BAF-C664-C817-1ABF047578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6" r="29312" b="-1"/>
          <a:stretch/>
        </p:blipFill>
        <p:spPr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58454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ipetle petri kabına numune aktarma">
            <a:extLst>
              <a:ext uri="{FF2B5EF4-FFF2-40B4-BE49-F238E27FC236}">
                <a16:creationId xmlns:a16="http://schemas.microsoft.com/office/drawing/2014/main" id="{BC58EBD5-78DB-774E-404F-39086F0C36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7929" b="68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EC7751-495D-487E-B212-AB1DD0DB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"/>
            <a:ext cx="12188952" cy="312661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36200">
                <a:srgbClr val="000000">
                  <a:alpha val="33000"/>
                </a:srgbClr>
              </a:gs>
              <a:gs pos="0">
                <a:srgbClr val="00000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EDFA8CE-5892-CB01-9CD4-842FDAF1B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3960"/>
            <a:ext cx="6302803" cy="13055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Predictive Analysis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00DF8D-2CBA-449E-B29E-B111149DF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2" y="4142197"/>
            <a:ext cx="12191999" cy="27158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55000">
                <a:srgbClr val="000000">
                  <a:alpha val="37000"/>
                </a:srgbClr>
              </a:gs>
              <a:gs pos="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6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7" name="Picture 6" descr="Bir sakus formülü">
            <a:extLst>
              <a:ext uri="{FF2B5EF4-FFF2-40B4-BE49-F238E27FC236}">
                <a16:creationId xmlns:a16="http://schemas.microsoft.com/office/drawing/2014/main" id="{EF5D17CE-C34E-7F10-CF70-E025C16DB3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026" r="24390" b="-1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994574-A0DA-6CE0-ED66-372BF74BA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503" y="1145628"/>
            <a:ext cx="6057636" cy="4908331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tr-TR" sz="2400" b="1" dirty="0" err="1">
                <a:latin typeface="Bahnschrift Condensed" panose="020B0502040204020203" pitchFamily="34" charset="0"/>
              </a:rPr>
              <a:t>Methodology</a:t>
            </a:r>
            <a:endParaRPr lang="tr-TR" sz="2400" dirty="0"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Trained multiple classification models (Logistic Regression, SVM, Decision Tree) on historical SpaceX launch data.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Bahnschrift Condensed" panose="020B0502040204020203" pitchFamily="34" charset="0"/>
              </a:rPr>
              <a:t>Features:</a:t>
            </a:r>
            <a:r>
              <a:rPr lang="en-US" dirty="0">
                <a:latin typeface="Bahnschrift Condensed" panose="020B0502040204020203" pitchFamily="34" charset="0"/>
              </a:rPr>
              <a:t> Payload mass, launch site, booster version, flight number, and orbital parameters.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Bahnschrift Condensed" panose="020B0502040204020203" pitchFamily="34" charset="0"/>
              </a:rPr>
              <a:t>Target:</a:t>
            </a:r>
            <a:r>
              <a:rPr lang="en-US" dirty="0">
                <a:latin typeface="Bahnschrift Condensed" panose="020B0502040204020203" pitchFamily="34" charset="0"/>
              </a:rPr>
              <a:t> Binary classification (success = 1, failure = 0).</a:t>
            </a:r>
            <a:endParaRPr lang="tr-TR" dirty="0"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tr-TR" dirty="0"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2400" b="1" dirty="0">
                <a:latin typeface="Bahnschrift Condensed" panose="020B0502040204020203" pitchFamily="34" charset="0"/>
              </a:rPr>
              <a:t>Key Results</a:t>
            </a:r>
            <a:endParaRPr lang="en-US" sz="2400" dirty="0"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latin typeface="Bahnschrift Condensed" panose="020B0502040204020203" pitchFamily="34" charset="0"/>
              </a:rPr>
              <a:t>Model Performance:</a:t>
            </a:r>
            <a:endParaRPr lang="en-US" dirty="0">
              <a:latin typeface="Bahnschrift Condensed" panose="020B0502040204020203" pitchFamily="34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Bahnschrift Condensed" panose="020B0502040204020203" pitchFamily="34" charset="0"/>
              </a:rPr>
              <a:t>Decision Tree</a:t>
            </a:r>
            <a:r>
              <a:rPr lang="en-US" sz="2000" dirty="0">
                <a:latin typeface="Bahnschrift Condensed" panose="020B0502040204020203" pitchFamily="34" charset="0"/>
              </a:rPr>
              <a:t> achieved the highest test accuracy: </a:t>
            </a:r>
            <a:r>
              <a:rPr lang="en-US" sz="2000" b="1" dirty="0">
                <a:latin typeface="Bahnschrift Condensed" panose="020B0502040204020203" pitchFamily="34" charset="0"/>
              </a:rPr>
              <a:t>94.4%</a:t>
            </a:r>
            <a:r>
              <a:rPr lang="en-US" sz="2000" dirty="0">
                <a:latin typeface="Bahnschrift Condensed" panose="020B0502040204020203" pitchFamily="34" charset="0"/>
              </a:rPr>
              <a:t>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Bahnschrift Condensed" panose="020B0502040204020203" pitchFamily="34" charset="0"/>
              </a:rPr>
              <a:t>Logistic Regression &amp; SVM:</a:t>
            </a:r>
            <a:r>
              <a:rPr lang="en-US" sz="2000" dirty="0">
                <a:latin typeface="Bahnschrift Condensed" panose="020B0502040204020203" pitchFamily="34" charset="0"/>
              </a:rPr>
              <a:t> ~83.3% accuracy.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latin typeface="Bahnschrift Condensed" panose="020B0502040204020203" pitchFamily="34" charset="0"/>
              </a:rPr>
              <a:t>Confusion matrices showed minimal false negatives for Decision Tree.</a:t>
            </a:r>
            <a:endParaRPr lang="en-US" sz="2000" dirty="0"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tr-TR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339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uruncu ve mavi sakaradeseni">
            <a:extLst>
              <a:ext uri="{FF2B5EF4-FFF2-40B4-BE49-F238E27FC236}">
                <a16:creationId xmlns:a16="http://schemas.microsoft.com/office/drawing/2014/main" id="{855789B1-0D4C-7E7E-B175-E3BFFA6EB9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7987" r="1" b="17470"/>
          <a:stretch/>
        </p:blipFill>
        <p:spPr>
          <a:xfrm>
            <a:off x="-74645" y="10"/>
            <a:ext cx="12266645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4EC6B62-8D18-47C6-815A-17919789F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50443" y="-1383557"/>
            <a:ext cx="6858000" cy="96251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55000">
                <a:srgbClr val="000000">
                  <a:alpha val="46000"/>
                </a:srgbClr>
              </a:gs>
              <a:gs pos="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6DD5934-49D7-CA62-7879-C89A5C04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742" y="663960"/>
            <a:ext cx="6787658" cy="35941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400">
                <a:solidFill>
                  <a:srgbClr val="FFFFFF"/>
                </a:solidFill>
              </a:rPr>
              <a:t>Methodology</a:t>
            </a: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0EE1950E-A750-4EB6-943D-2FE814B8F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2630" cy="2848482"/>
          </a:xfrm>
          <a:custGeom>
            <a:avLst/>
            <a:gdLst>
              <a:gd name="connsiteX0" fmla="*/ 1193013 w 2432630"/>
              <a:gd name="connsiteY0" fmla="*/ 1609830 h 2848482"/>
              <a:gd name="connsiteX1" fmla="*/ 1452520 w 2432630"/>
              <a:gd name="connsiteY1" fmla="*/ 1771993 h 2848482"/>
              <a:gd name="connsiteX2" fmla="*/ 1333256 w 2432630"/>
              <a:gd name="connsiteY2" fmla="*/ 2217094 h 2848482"/>
              <a:gd name="connsiteX3" fmla="*/ 888154 w 2432630"/>
              <a:gd name="connsiteY3" fmla="*/ 2097829 h 2848482"/>
              <a:gd name="connsiteX4" fmla="*/ 1007419 w 2432630"/>
              <a:gd name="connsiteY4" fmla="*/ 1652728 h 2848482"/>
              <a:gd name="connsiteX5" fmla="*/ 1193013 w 2432630"/>
              <a:gd name="connsiteY5" fmla="*/ 1609830 h 2848482"/>
              <a:gd name="connsiteX6" fmla="*/ 1721013 w 2432630"/>
              <a:gd name="connsiteY6" fmla="*/ 1345937 h 2848482"/>
              <a:gd name="connsiteX7" fmla="*/ 1880524 w 2432630"/>
              <a:gd name="connsiteY7" fmla="*/ 1425334 h 2848482"/>
              <a:gd name="connsiteX8" fmla="*/ 1821528 w 2432630"/>
              <a:gd name="connsiteY8" fmla="*/ 1645511 h 2848482"/>
              <a:gd name="connsiteX9" fmla="*/ 1601350 w 2432630"/>
              <a:gd name="connsiteY9" fmla="*/ 1586514 h 2848482"/>
              <a:gd name="connsiteX10" fmla="*/ 1660347 w 2432630"/>
              <a:gd name="connsiteY10" fmla="*/ 1366337 h 2848482"/>
              <a:gd name="connsiteX11" fmla="*/ 1721013 w 2432630"/>
              <a:gd name="connsiteY11" fmla="*/ 1345937 h 2848482"/>
              <a:gd name="connsiteX12" fmla="*/ 0 w 2432630"/>
              <a:gd name="connsiteY12" fmla="*/ 0 h 2848482"/>
              <a:gd name="connsiteX13" fmla="*/ 2420476 w 2432630"/>
              <a:gd name="connsiteY13" fmla="*/ 0 h 2848482"/>
              <a:gd name="connsiteX14" fmla="*/ 2431096 w 2432630"/>
              <a:gd name="connsiteY14" fmla="*/ 94052 h 2848482"/>
              <a:gd name="connsiteX15" fmla="*/ 2426545 w 2432630"/>
              <a:gd name="connsiteY15" fmla="*/ 261706 h 2848482"/>
              <a:gd name="connsiteX16" fmla="*/ 1347411 w 2432630"/>
              <a:gd name="connsiteY16" fmla="*/ 1289202 h 2848482"/>
              <a:gd name="connsiteX17" fmla="*/ 678423 w 2432630"/>
              <a:gd name="connsiteY17" fmla="*/ 1606118 h 2848482"/>
              <a:gd name="connsiteX18" fmla="*/ 284014 w 2432630"/>
              <a:gd name="connsiteY18" fmla="*/ 2398976 h 2848482"/>
              <a:gd name="connsiteX19" fmla="*/ 97407 w 2432630"/>
              <a:gd name="connsiteY19" fmla="*/ 2742323 h 2848482"/>
              <a:gd name="connsiteX20" fmla="*/ 0 w 2432630"/>
              <a:gd name="connsiteY20" fmla="*/ 2848482 h 284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32630" h="2848482">
                <a:moveTo>
                  <a:pt x="1193013" y="1609830"/>
                </a:moveTo>
                <a:cubicBezTo>
                  <a:pt x="1297352" y="1617205"/>
                  <a:pt x="1396284" y="1674588"/>
                  <a:pt x="1452520" y="1771993"/>
                </a:cubicBezTo>
                <a:cubicBezTo>
                  <a:pt x="1542498" y="1927838"/>
                  <a:pt x="1489101" y="2127117"/>
                  <a:pt x="1333256" y="2217094"/>
                </a:cubicBezTo>
                <a:cubicBezTo>
                  <a:pt x="1177410" y="2307071"/>
                  <a:pt x="978131" y="2253675"/>
                  <a:pt x="888154" y="2097829"/>
                </a:cubicBezTo>
                <a:cubicBezTo>
                  <a:pt x="798176" y="1941984"/>
                  <a:pt x="851572" y="1742705"/>
                  <a:pt x="1007419" y="1652728"/>
                </a:cubicBezTo>
                <a:cubicBezTo>
                  <a:pt x="1065861" y="1618986"/>
                  <a:pt x="1130410" y="1605406"/>
                  <a:pt x="1193013" y="1609830"/>
                </a:cubicBezTo>
                <a:close/>
                <a:moveTo>
                  <a:pt x="1721013" y="1345937"/>
                </a:moveTo>
                <a:cubicBezTo>
                  <a:pt x="1783347" y="1338202"/>
                  <a:pt x="1847142" y="1367515"/>
                  <a:pt x="1880524" y="1425334"/>
                </a:cubicBezTo>
                <a:cubicBezTo>
                  <a:pt x="1925033" y="1502425"/>
                  <a:pt x="1898619" y="1601002"/>
                  <a:pt x="1821528" y="1645511"/>
                </a:cubicBezTo>
                <a:cubicBezTo>
                  <a:pt x="1744436" y="1690020"/>
                  <a:pt x="1645859" y="1663606"/>
                  <a:pt x="1601350" y="1586514"/>
                </a:cubicBezTo>
                <a:cubicBezTo>
                  <a:pt x="1556841" y="1509423"/>
                  <a:pt x="1583254" y="1410846"/>
                  <a:pt x="1660347" y="1366337"/>
                </a:cubicBezTo>
                <a:cubicBezTo>
                  <a:pt x="1679620" y="1355210"/>
                  <a:pt x="1700235" y="1348515"/>
                  <a:pt x="1721013" y="1345937"/>
                </a:cubicBezTo>
                <a:close/>
                <a:moveTo>
                  <a:pt x="0" y="0"/>
                </a:moveTo>
                <a:lnTo>
                  <a:pt x="2420476" y="0"/>
                </a:lnTo>
                <a:lnTo>
                  <a:pt x="2431096" y="94052"/>
                </a:lnTo>
                <a:cubicBezTo>
                  <a:pt x="2434004" y="150699"/>
                  <a:pt x="2432933" y="206775"/>
                  <a:pt x="2426545" y="261706"/>
                </a:cubicBezTo>
                <a:cubicBezTo>
                  <a:pt x="2360669" y="828256"/>
                  <a:pt x="1972176" y="1172577"/>
                  <a:pt x="1347411" y="1289202"/>
                </a:cubicBezTo>
                <a:cubicBezTo>
                  <a:pt x="1096744" y="1336043"/>
                  <a:pt x="825156" y="1376752"/>
                  <a:pt x="678423" y="1606118"/>
                </a:cubicBezTo>
                <a:cubicBezTo>
                  <a:pt x="520257" y="1853673"/>
                  <a:pt x="394149" y="2125038"/>
                  <a:pt x="284014" y="2398976"/>
                </a:cubicBezTo>
                <a:cubicBezTo>
                  <a:pt x="233465" y="2524954"/>
                  <a:pt x="173906" y="2641107"/>
                  <a:pt x="97407" y="2742323"/>
                </a:cubicBezTo>
                <a:lnTo>
                  <a:pt x="0" y="284848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A1D9915-2077-12C9-54AB-DD5E759EB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1103586"/>
            <a:ext cx="5588281" cy="456149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latin typeface="Bahnschrift Condensed" panose="020B0502040204020203" pitchFamily="34" charset="0"/>
              </a:rPr>
              <a:t>Critical Predictors:</a:t>
            </a:r>
            <a:endParaRPr lang="en-US" dirty="0">
              <a:latin typeface="Bahnschrift Condensed" panose="020B0502040204020203" pitchFamily="34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Bahnschrift Condensed" panose="020B0502040204020203" pitchFamily="34" charset="0"/>
              </a:rPr>
              <a:t>Payload Mass:</a:t>
            </a:r>
            <a:r>
              <a:rPr lang="en-US" sz="2000" dirty="0">
                <a:latin typeface="Bahnschrift Condensed" panose="020B0502040204020203" pitchFamily="34" charset="0"/>
              </a:rPr>
              <a:t> Strong correlation with success (optimal range: 3,000–5,000 kg).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Bahnschrift Condensed" panose="020B0502040204020203" pitchFamily="34" charset="0"/>
              </a:rPr>
              <a:t>Booster Reusability:</a:t>
            </a:r>
            <a:r>
              <a:rPr lang="en-US" sz="2000" dirty="0">
                <a:latin typeface="Bahnschrift Condensed" panose="020B0502040204020203" pitchFamily="34" charset="0"/>
              </a:rPr>
              <a:t> Reused boosters had higher success rates.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Bahnschrift Condensed" panose="020B0502040204020203" pitchFamily="34" charset="0"/>
              </a:rPr>
              <a:t>Launch Site:</a:t>
            </a:r>
            <a:r>
              <a:rPr lang="en-US" sz="2000" dirty="0">
                <a:latin typeface="Bahnschrift Condensed" panose="020B0502040204020203" pitchFamily="34" charset="0"/>
              </a:rPr>
              <a:t> KSC LC-39A showed better outcomes for heavy payloads.</a:t>
            </a:r>
          </a:p>
          <a:p>
            <a:pPr>
              <a:lnSpc>
                <a:spcPct val="100000"/>
              </a:lnSpc>
              <a:buNone/>
            </a:pPr>
            <a:r>
              <a:rPr lang="en-US" b="1" dirty="0">
                <a:latin typeface="Bahnschrift Condensed" panose="020B0502040204020203" pitchFamily="34" charset="0"/>
              </a:rPr>
              <a:t>Business Insight:</a:t>
            </a:r>
            <a:endParaRPr lang="en-US" dirty="0"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Prioritize mid-range payloads and reusable boosters to maximize mission success.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Use Decision Tree model for real-time success probability estimates.</a:t>
            </a:r>
          </a:p>
          <a:p>
            <a:pPr>
              <a:lnSpc>
                <a:spcPct val="100000"/>
              </a:lnSpc>
            </a:pPr>
            <a:endParaRPr lang="tr-TR" dirty="0">
              <a:latin typeface="Bahnschrift Condensed" panose="020B0502040204020203" pitchFamily="34" charset="0"/>
            </a:endParaRPr>
          </a:p>
        </p:txBody>
      </p:sp>
      <p:pic>
        <p:nvPicPr>
          <p:cNvPr id="15" name="Picture 4" descr="Turuncu ve mavi sayılar ve grafikler">
            <a:extLst>
              <a:ext uri="{FF2B5EF4-FFF2-40B4-BE49-F238E27FC236}">
                <a16:creationId xmlns:a16="http://schemas.microsoft.com/office/drawing/2014/main" id="{14BE4610-2B2D-7ED1-55AC-EF012F3995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99" r="29156" b="1"/>
          <a:stretch/>
        </p:blipFill>
        <p:spPr>
          <a:xfrm>
            <a:off x="6465346" y="1"/>
            <a:ext cx="5726654" cy="6857999"/>
          </a:xfrm>
          <a:custGeom>
            <a:avLst/>
            <a:gdLst/>
            <a:ahLst/>
            <a:cxnLst/>
            <a:rect l="l" t="t" r="r" b="b"/>
            <a:pathLst>
              <a:path w="5726654" h="6857999">
                <a:moveTo>
                  <a:pt x="615191" y="3536634"/>
                </a:moveTo>
                <a:cubicBezTo>
                  <a:pt x="896629" y="3536634"/>
                  <a:pt x="1124779" y="3764784"/>
                  <a:pt x="1124779" y="4046222"/>
                </a:cubicBezTo>
                <a:cubicBezTo>
                  <a:pt x="1124779" y="4327660"/>
                  <a:pt x="896629" y="4555810"/>
                  <a:pt x="615191" y="4555810"/>
                </a:cubicBezTo>
                <a:cubicBezTo>
                  <a:pt x="333753" y="4555810"/>
                  <a:pt x="105603" y="4327660"/>
                  <a:pt x="105603" y="4046222"/>
                </a:cubicBezTo>
                <a:cubicBezTo>
                  <a:pt x="105603" y="3764784"/>
                  <a:pt x="333753" y="3536634"/>
                  <a:pt x="615191" y="3536634"/>
                </a:cubicBezTo>
                <a:close/>
                <a:moveTo>
                  <a:pt x="1497781" y="0"/>
                </a:moveTo>
                <a:lnTo>
                  <a:pt x="5726654" y="0"/>
                </a:lnTo>
                <a:lnTo>
                  <a:pt x="5726654" y="6857999"/>
                </a:lnTo>
                <a:lnTo>
                  <a:pt x="311758" y="6857999"/>
                </a:lnTo>
                <a:lnTo>
                  <a:pt x="314131" y="6707669"/>
                </a:lnTo>
                <a:cubicBezTo>
                  <a:pt x="335133" y="6366408"/>
                  <a:pt x="433652" y="6019041"/>
                  <a:pt x="599703" y="5670857"/>
                </a:cubicBezTo>
                <a:cubicBezTo>
                  <a:pt x="770258" y="5311555"/>
                  <a:pt x="1010814" y="4986831"/>
                  <a:pt x="1211434" y="4641254"/>
                </a:cubicBezTo>
                <a:cubicBezTo>
                  <a:pt x="1493037" y="4154455"/>
                  <a:pt x="1511836" y="3622743"/>
                  <a:pt x="1053042" y="3164268"/>
                </a:cubicBezTo>
                <a:cubicBezTo>
                  <a:pt x="881978" y="2993263"/>
                  <a:pt x="700423" y="2805522"/>
                  <a:pt x="607049" y="2589404"/>
                </a:cubicBezTo>
                <a:cubicBezTo>
                  <a:pt x="366280" y="2032157"/>
                  <a:pt x="541126" y="1508060"/>
                  <a:pt x="1054916" y="1068098"/>
                </a:cubicBezTo>
                <a:cubicBezTo>
                  <a:pt x="1261028" y="891534"/>
                  <a:pt x="1489689" y="709487"/>
                  <a:pt x="1502878" y="419994"/>
                </a:cubicBezTo>
                <a:cubicBezTo>
                  <a:pt x="1506390" y="341909"/>
                  <a:pt x="1507263" y="263519"/>
                  <a:pt x="1505905" y="184995"/>
                </a:cubicBezTo>
                <a:close/>
                <a:moveTo>
                  <a:pt x="14544" y="0"/>
                </a:moveTo>
                <a:lnTo>
                  <a:pt x="879353" y="0"/>
                </a:lnTo>
                <a:lnTo>
                  <a:pt x="892054" y="78051"/>
                </a:lnTo>
                <a:cubicBezTo>
                  <a:pt x="904493" y="285270"/>
                  <a:pt x="770272" y="479620"/>
                  <a:pt x="561941" y="535442"/>
                </a:cubicBezTo>
                <a:cubicBezTo>
                  <a:pt x="323847" y="599239"/>
                  <a:pt x="79117" y="457944"/>
                  <a:pt x="15320" y="219851"/>
                </a:cubicBezTo>
                <a:cubicBezTo>
                  <a:pt x="-630" y="160328"/>
                  <a:pt x="-3761" y="100390"/>
                  <a:pt x="4235" y="4296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57355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559631F-1DAB-2116-3852-F868097B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752" y="552782"/>
            <a:ext cx="5919373" cy="1611920"/>
          </a:xfrm>
        </p:spPr>
        <p:txBody>
          <a:bodyPr>
            <a:normAutofit/>
          </a:bodyPr>
          <a:lstStyle/>
          <a:p>
            <a:r>
              <a:rPr lang="tr-TR" dirty="0" err="1"/>
              <a:t>Conclusion</a:t>
            </a:r>
            <a:r>
              <a:rPr lang="tr-TR" dirty="0"/>
              <a:t> &amp; </a:t>
            </a:r>
            <a:r>
              <a:rPr lang="tr-TR" dirty="0" err="1"/>
              <a:t>Recommendations</a:t>
            </a:r>
            <a:endParaRPr lang="tr-TR" dirty="0"/>
          </a:p>
        </p:txBody>
      </p:sp>
      <p:pic>
        <p:nvPicPr>
          <p:cNvPr id="5" name="Picture 4" descr="Kalem, imza çizgisinin üstüne yerleştirildi">
            <a:extLst>
              <a:ext uri="{FF2B5EF4-FFF2-40B4-BE49-F238E27FC236}">
                <a16:creationId xmlns:a16="http://schemas.microsoft.com/office/drawing/2014/main" id="{1FCDAB9C-E82B-1D3B-793B-9BF9781FD4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418" r="-1" b="-1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371A9A-72E1-12A7-A46C-034968F58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083" y="2391995"/>
            <a:ext cx="5904056" cy="3546350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US" sz="2400" b="1" dirty="0">
                <a:latin typeface="Bahnschrift Condensed" panose="020B0502040204020203" pitchFamily="34" charset="0"/>
              </a:rPr>
              <a:t>Summary:</a:t>
            </a:r>
            <a:endParaRPr lang="en-US" sz="24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Bahnschrift Condensed" panose="020B0502040204020203" pitchFamily="34" charset="0"/>
              </a:rPr>
              <a:t>Exploratory Analysis:</a:t>
            </a:r>
            <a:r>
              <a:rPr lang="en-US" dirty="0">
                <a:latin typeface="Bahnschrift Condensed" panose="020B0502040204020203" pitchFamily="34" charset="0"/>
              </a:rPr>
              <a:t> Identified payload and site-specific success patterns.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Bahnschrift Condensed" panose="020B0502040204020203" pitchFamily="34" charset="0"/>
              </a:rPr>
              <a:t>Predictive Modeling:</a:t>
            </a:r>
            <a:r>
              <a:rPr lang="en-US" dirty="0">
                <a:latin typeface="Bahnschrift Condensed" panose="020B0502040204020203" pitchFamily="34" charset="0"/>
              </a:rPr>
              <a:t> Decision Tree reliably forecasts launch outcomes</a:t>
            </a:r>
            <a:r>
              <a:rPr lang="tr-TR" dirty="0">
                <a:latin typeface="Bahnschrift Condensed" panose="020B0502040204020203" pitchFamily="34" charset="0"/>
              </a:rPr>
              <a:t>.</a:t>
            </a:r>
          </a:p>
          <a:p>
            <a:pPr>
              <a:buNone/>
            </a:pPr>
            <a:r>
              <a:rPr lang="en-US" sz="1900" b="1" dirty="0">
                <a:latin typeface="Bahnschrift Condensed" panose="020B0502040204020203" pitchFamily="34" charset="0"/>
              </a:rPr>
              <a:t>Next Steps:</a:t>
            </a:r>
            <a:endParaRPr lang="en-US" sz="19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latin typeface="Bahnschrift Condensed" panose="020B0502040204020203" pitchFamily="34" charset="0"/>
              </a:rPr>
              <a:t>Integrate predictive models into launch planning dashboards.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latin typeface="Bahnschrift Condensed" panose="020B0502040204020203" pitchFamily="34" charset="0"/>
              </a:rPr>
              <a:t>Investigate technical constraints for heavy payloads (&gt;6,000 kg).</a:t>
            </a:r>
          </a:p>
          <a:p>
            <a:pPr>
              <a:buFont typeface="Arial" panose="020B0604020202020204" pitchFamily="34" charset="0"/>
              <a:buChar char="•"/>
            </a:pPr>
            <a:endParaRPr lang="tr-TR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860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67CCD24-4CC6-8F7F-89FA-9FBDDFE8E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258"/>
            <a:ext cx="5602778" cy="1451509"/>
          </a:xfrm>
        </p:spPr>
        <p:txBody>
          <a:bodyPr>
            <a:normAutofit/>
          </a:bodyPr>
          <a:lstStyle/>
          <a:p>
            <a:r>
              <a:rPr lang="tr-TR" dirty="0" err="1"/>
              <a:t>Methodology</a:t>
            </a:r>
            <a:r>
              <a:rPr lang="tr-TR" dirty="0"/>
              <a:t>  </a:t>
            </a:r>
            <a:r>
              <a:rPr lang="tr-TR" dirty="0" err="1"/>
              <a:t>Overview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D155D2C-55B8-E560-615E-69B816EDB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2391995"/>
            <a:ext cx="5588281" cy="3174788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In this project, a multi-step data science process was followed, starting from data collection and cleaning to exploratory data analysis and machine learning. Various tools and technologies were applied to ensure a comprehensive understanding and actionable insights.</a:t>
            </a:r>
            <a:endParaRPr lang="tr-TR" dirty="0">
              <a:latin typeface="Bahnschrift Condensed" panose="020B0502040204020203" pitchFamily="34" charset="0"/>
            </a:endParaRPr>
          </a:p>
        </p:txBody>
      </p:sp>
      <p:pic>
        <p:nvPicPr>
          <p:cNvPr id="5" name="Picture 4" descr="Dijital finansal grafik">
            <a:extLst>
              <a:ext uri="{FF2B5EF4-FFF2-40B4-BE49-F238E27FC236}">
                <a16:creationId xmlns:a16="http://schemas.microsoft.com/office/drawing/2014/main" id="{A3FFEBC5-F5B9-EB14-08D0-5822059417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67" r="21762"/>
          <a:stretch/>
        </p:blipFill>
        <p:spPr>
          <a:xfrm>
            <a:off x="6465346" y="1"/>
            <a:ext cx="5726654" cy="6857999"/>
          </a:xfrm>
          <a:custGeom>
            <a:avLst/>
            <a:gdLst/>
            <a:ahLst/>
            <a:cxnLst/>
            <a:rect l="l" t="t" r="r" b="b"/>
            <a:pathLst>
              <a:path w="5726654" h="6857999">
                <a:moveTo>
                  <a:pt x="615191" y="3536634"/>
                </a:moveTo>
                <a:cubicBezTo>
                  <a:pt x="896629" y="3536634"/>
                  <a:pt x="1124779" y="3764784"/>
                  <a:pt x="1124779" y="4046222"/>
                </a:cubicBezTo>
                <a:cubicBezTo>
                  <a:pt x="1124779" y="4327660"/>
                  <a:pt x="896629" y="4555810"/>
                  <a:pt x="615191" y="4555810"/>
                </a:cubicBezTo>
                <a:cubicBezTo>
                  <a:pt x="333753" y="4555810"/>
                  <a:pt x="105603" y="4327660"/>
                  <a:pt x="105603" y="4046222"/>
                </a:cubicBezTo>
                <a:cubicBezTo>
                  <a:pt x="105603" y="3764784"/>
                  <a:pt x="333753" y="3536634"/>
                  <a:pt x="615191" y="3536634"/>
                </a:cubicBezTo>
                <a:close/>
                <a:moveTo>
                  <a:pt x="1497781" y="0"/>
                </a:moveTo>
                <a:lnTo>
                  <a:pt x="5726654" y="0"/>
                </a:lnTo>
                <a:lnTo>
                  <a:pt x="5726654" y="6857999"/>
                </a:lnTo>
                <a:lnTo>
                  <a:pt x="311758" y="6857999"/>
                </a:lnTo>
                <a:lnTo>
                  <a:pt x="314131" y="6707669"/>
                </a:lnTo>
                <a:cubicBezTo>
                  <a:pt x="335133" y="6366408"/>
                  <a:pt x="433652" y="6019041"/>
                  <a:pt x="599703" y="5670857"/>
                </a:cubicBezTo>
                <a:cubicBezTo>
                  <a:pt x="770258" y="5311555"/>
                  <a:pt x="1010814" y="4986831"/>
                  <a:pt x="1211434" y="4641254"/>
                </a:cubicBezTo>
                <a:cubicBezTo>
                  <a:pt x="1493037" y="4154455"/>
                  <a:pt x="1511836" y="3622743"/>
                  <a:pt x="1053042" y="3164268"/>
                </a:cubicBezTo>
                <a:cubicBezTo>
                  <a:pt x="881978" y="2993263"/>
                  <a:pt x="700423" y="2805522"/>
                  <a:pt x="607049" y="2589404"/>
                </a:cubicBezTo>
                <a:cubicBezTo>
                  <a:pt x="366280" y="2032157"/>
                  <a:pt x="541126" y="1508060"/>
                  <a:pt x="1054916" y="1068098"/>
                </a:cubicBezTo>
                <a:cubicBezTo>
                  <a:pt x="1261028" y="891534"/>
                  <a:pt x="1489689" y="709487"/>
                  <a:pt x="1502878" y="419994"/>
                </a:cubicBezTo>
                <a:cubicBezTo>
                  <a:pt x="1506390" y="341909"/>
                  <a:pt x="1507263" y="263519"/>
                  <a:pt x="1505905" y="184995"/>
                </a:cubicBezTo>
                <a:close/>
                <a:moveTo>
                  <a:pt x="14544" y="0"/>
                </a:moveTo>
                <a:lnTo>
                  <a:pt x="879353" y="0"/>
                </a:lnTo>
                <a:lnTo>
                  <a:pt x="892054" y="78051"/>
                </a:lnTo>
                <a:cubicBezTo>
                  <a:pt x="904493" y="285270"/>
                  <a:pt x="770272" y="479620"/>
                  <a:pt x="561941" y="535442"/>
                </a:cubicBezTo>
                <a:cubicBezTo>
                  <a:pt x="323847" y="599239"/>
                  <a:pt x="79117" y="457944"/>
                  <a:pt x="15320" y="219851"/>
                </a:cubicBezTo>
                <a:cubicBezTo>
                  <a:pt x="-630" y="160328"/>
                  <a:pt x="-3761" y="100390"/>
                  <a:pt x="4235" y="4296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28146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DF37533-EFA4-36E6-3BFE-A3D3DC0D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494" y="552782"/>
            <a:ext cx="5369169" cy="16196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sz="3700" err="1"/>
              <a:t>Methodology</a:t>
            </a:r>
            <a:r>
              <a:rPr lang="tr-TR" sz="3700"/>
              <a:t> – Data Collection &amp; </a:t>
            </a:r>
            <a:r>
              <a:rPr lang="tr-TR" sz="3700" err="1"/>
              <a:t>Wrangling</a:t>
            </a:r>
            <a:endParaRPr lang="tr-TR" sz="3700"/>
          </a:p>
        </p:txBody>
      </p:sp>
      <p:pic>
        <p:nvPicPr>
          <p:cNvPr id="5" name="Picture 4" descr="dış mekan, radyo teleskopu, uzay, boşluk, mekan, gec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1ECEAD5-D6D9-BBD3-3452-36C43BEDE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29" r="44773"/>
          <a:stretch/>
        </p:blipFill>
        <p:spPr>
          <a:xfrm>
            <a:off x="-52346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5436113" y="4232571"/>
                </a:moveTo>
                <a:cubicBezTo>
                  <a:pt x="5625722" y="4232571"/>
                  <a:pt x="5779430" y="4386279"/>
                  <a:pt x="5779430" y="4575888"/>
                </a:cubicBezTo>
                <a:cubicBezTo>
                  <a:pt x="5779430" y="4765497"/>
                  <a:pt x="5625722" y="4919205"/>
                  <a:pt x="5436113" y="4919205"/>
                </a:cubicBezTo>
                <a:cubicBezTo>
                  <a:pt x="5246504" y="4919205"/>
                  <a:pt x="5092796" y="4765497"/>
                  <a:pt x="5092796" y="4575888"/>
                </a:cubicBezTo>
                <a:cubicBezTo>
                  <a:pt x="5092796" y="4386279"/>
                  <a:pt x="5246504" y="4232571"/>
                  <a:pt x="5436113" y="4232571"/>
                </a:cubicBezTo>
                <a:close/>
                <a:moveTo>
                  <a:pt x="5580185" y="1806694"/>
                </a:moveTo>
                <a:cubicBezTo>
                  <a:pt x="5699726" y="1806694"/>
                  <a:pt x="5799461" y="1891487"/>
                  <a:pt x="5822527" y="2004209"/>
                </a:cubicBezTo>
                <a:lnTo>
                  <a:pt x="5827552" y="2054052"/>
                </a:lnTo>
                <a:lnTo>
                  <a:pt x="5827552" y="2054073"/>
                </a:lnTo>
                <a:lnTo>
                  <a:pt x="5822527" y="2103916"/>
                </a:lnTo>
                <a:cubicBezTo>
                  <a:pt x="5799461" y="2216637"/>
                  <a:pt x="5699726" y="2301430"/>
                  <a:pt x="5580185" y="2301430"/>
                </a:cubicBezTo>
                <a:cubicBezTo>
                  <a:pt x="5443567" y="2301430"/>
                  <a:pt x="5332817" y="2190680"/>
                  <a:pt x="5332817" y="2054062"/>
                </a:cubicBezTo>
                <a:cubicBezTo>
                  <a:pt x="5332817" y="1917444"/>
                  <a:pt x="5443567" y="1806694"/>
                  <a:pt x="5580185" y="1806694"/>
                </a:cubicBezTo>
                <a:close/>
                <a:moveTo>
                  <a:pt x="5580184" y="1294715"/>
                </a:moveTo>
                <a:cubicBezTo>
                  <a:pt x="5659753" y="1294715"/>
                  <a:pt x="5724256" y="1359218"/>
                  <a:pt x="5724256" y="1438787"/>
                </a:cubicBezTo>
                <a:cubicBezTo>
                  <a:pt x="5724256" y="1518356"/>
                  <a:pt x="5659753" y="1582859"/>
                  <a:pt x="5580184" y="1582859"/>
                </a:cubicBezTo>
                <a:cubicBezTo>
                  <a:pt x="5500615" y="1582859"/>
                  <a:pt x="5436112" y="1518356"/>
                  <a:pt x="5436112" y="1438787"/>
                </a:cubicBezTo>
                <a:cubicBezTo>
                  <a:pt x="5436112" y="1359218"/>
                  <a:pt x="5500615" y="1294715"/>
                  <a:pt x="5580184" y="1294715"/>
                </a:cubicBezTo>
                <a:close/>
                <a:moveTo>
                  <a:pt x="0" y="0"/>
                </a:moveTo>
                <a:lnTo>
                  <a:pt x="5346882" y="0"/>
                </a:lnTo>
                <a:lnTo>
                  <a:pt x="5396357" y="64140"/>
                </a:lnTo>
                <a:cubicBezTo>
                  <a:pt x="5509528" y="228632"/>
                  <a:pt x="5577723" y="424885"/>
                  <a:pt x="5582550" y="646882"/>
                </a:cubicBezTo>
                <a:cubicBezTo>
                  <a:pt x="5608062" y="1102027"/>
                  <a:pt x="5203194" y="1301070"/>
                  <a:pt x="5151872" y="1809180"/>
                </a:cubicBezTo>
                <a:cubicBezTo>
                  <a:pt x="5104686" y="2276432"/>
                  <a:pt x="5496947" y="2514465"/>
                  <a:pt x="5323965" y="3464278"/>
                </a:cubicBezTo>
                <a:cubicBezTo>
                  <a:pt x="5211960" y="4079388"/>
                  <a:pt x="4297510" y="4259025"/>
                  <a:pt x="5513003" y="5720066"/>
                </a:cubicBezTo>
                <a:cubicBezTo>
                  <a:pt x="5768583" y="6027176"/>
                  <a:pt x="5791560" y="6490332"/>
                  <a:pt x="5601722" y="6841105"/>
                </a:cubicBezTo>
                <a:lnTo>
                  <a:pt x="5590822" y="6858000"/>
                </a:lnTo>
                <a:lnTo>
                  <a:pt x="1735" y="6858000"/>
                </a:lnTo>
                <a:lnTo>
                  <a:pt x="0" y="6858000"/>
                </a:lnTo>
                <a:lnTo>
                  <a:pt x="0" y="6849812"/>
                </a:lnTo>
                <a:lnTo>
                  <a:pt x="0" y="6483067"/>
                </a:lnTo>
                <a:lnTo>
                  <a:pt x="0" y="1250146"/>
                </a:lnTo>
                <a:close/>
              </a:path>
            </a:pathLst>
          </a:custGeom>
        </p:spPr>
      </p:pic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id="{E82CAE82-E52B-9420-0174-33301A7C3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092" y="2391995"/>
            <a:ext cx="5355276" cy="317478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900">
                <a:latin typeface="Bahnschrift Condensed" panose="020B0502040204020203" pitchFamily="34" charset="0"/>
              </a:rPr>
              <a:t>SpaceX launch data was collected from the official SpaceX API and complemented by additional sources. The raw data was transformed into structured formats using Python (Pandas).</a:t>
            </a:r>
          </a:p>
          <a:p>
            <a:pPr>
              <a:lnSpc>
                <a:spcPct val="100000"/>
              </a:lnSpc>
              <a:buNone/>
            </a:pPr>
            <a:r>
              <a:rPr lang="en-US" sz="1900" b="1">
                <a:latin typeface="Bahnschrift Condensed" panose="020B0502040204020203" pitchFamily="34" charset="0"/>
              </a:rPr>
              <a:t>Main tasks:</a:t>
            </a:r>
            <a:endParaRPr lang="en-US" sz="1900"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>
                <a:latin typeface="Bahnschrift Condensed" panose="020B0502040204020203" pitchFamily="34" charset="0"/>
              </a:rPr>
              <a:t>Merging datasets from different sources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>
                <a:latin typeface="Bahnschrift Condensed" panose="020B0502040204020203" pitchFamily="34" charset="0"/>
              </a:rPr>
              <a:t>Handling missing values and inconsistent formats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>
                <a:latin typeface="Bahnschrift Condensed" panose="020B0502040204020203" pitchFamily="34" charset="0"/>
              </a:rPr>
              <a:t>Converting timestamps and coordinates into usable formats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>
                <a:latin typeface="Bahnschrift Condensed" panose="020B0502040204020203" pitchFamily="34" charset="0"/>
              </a:rPr>
              <a:t>Feature engineering (e.g., creating success/failure labels)</a:t>
            </a:r>
          </a:p>
          <a:p>
            <a:pPr>
              <a:lnSpc>
                <a:spcPct val="100000"/>
              </a:lnSpc>
            </a:pPr>
            <a:endParaRPr lang="tr-TR" sz="1900"/>
          </a:p>
        </p:txBody>
      </p:sp>
    </p:spTree>
    <p:extLst>
      <p:ext uri="{BB962C8B-B14F-4D97-AF65-F5344CB8AC3E}">
        <p14:creationId xmlns:p14="http://schemas.microsoft.com/office/powerpoint/2010/main" val="1931103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50D7CD8-9489-8565-9196-22DF3C58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752" y="552782"/>
            <a:ext cx="5919373" cy="1611920"/>
          </a:xfrm>
        </p:spPr>
        <p:txBody>
          <a:bodyPr>
            <a:normAutofit/>
          </a:bodyPr>
          <a:lstStyle/>
          <a:p>
            <a:r>
              <a:rPr lang="tr-TR" dirty="0" err="1"/>
              <a:t>Methodology</a:t>
            </a:r>
            <a:r>
              <a:rPr lang="tr-TR" dirty="0"/>
              <a:t> – EDA &amp; Interactive </a:t>
            </a:r>
            <a:r>
              <a:rPr lang="tr-TR" dirty="0" err="1"/>
              <a:t>Analytics</a:t>
            </a:r>
            <a:endParaRPr lang="tr-TR" dirty="0"/>
          </a:p>
        </p:txBody>
      </p:sp>
      <p:pic>
        <p:nvPicPr>
          <p:cNvPr id="5" name="Picture 4" descr="metin, ekran görüntüsü, bilgisayar, dizüstü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75C03C72-6974-CBC6-B370-28F943C1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952" b="-445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D006C56-C492-5B95-CF16-FBE52B984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083" y="2391995"/>
            <a:ext cx="5904056" cy="317478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dirty="0">
                <a:latin typeface="Bahnschrift Condensed" panose="020B0502040204020203" pitchFamily="34" charset="0"/>
              </a:rPr>
              <a:t>Exploratory data analysis was performed using SQL queries and Python libraries such as Matplotlib, Seaborn, and </a:t>
            </a:r>
            <a:r>
              <a:rPr lang="en-US" dirty="0" err="1">
                <a:latin typeface="Bahnschrift Condensed" panose="020B0502040204020203" pitchFamily="34" charset="0"/>
              </a:rPr>
              <a:t>Plotly</a:t>
            </a:r>
            <a:r>
              <a:rPr lang="en-US" dirty="0">
                <a:latin typeface="Bahnschrift Condensed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buNone/>
            </a:pPr>
            <a:r>
              <a:rPr lang="en-US" b="1" dirty="0">
                <a:latin typeface="Bahnschrift Condensed" panose="020B0502040204020203" pitchFamily="34" charset="0"/>
              </a:rPr>
              <a:t>Steps involved:</a:t>
            </a:r>
            <a:endParaRPr lang="en-US" dirty="0"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Identifying launch patterns based on sites, dates, and rocket types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Investigating the relationship between payload mass and success rates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Creating interactive dashboards using </a:t>
            </a:r>
            <a:r>
              <a:rPr lang="en-US" dirty="0" err="1">
                <a:latin typeface="Bahnschrift Condensed" panose="020B0502040204020203" pitchFamily="34" charset="0"/>
              </a:rPr>
              <a:t>Plotly</a:t>
            </a:r>
            <a:r>
              <a:rPr lang="en-US" dirty="0">
                <a:latin typeface="Bahnschrift Condensed" panose="020B0502040204020203" pitchFamily="34" charset="0"/>
              </a:rPr>
              <a:t> Dash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Displaying launch sites on an interactive Folium map</a:t>
            </a:r>
          </a:p>
          <a:p>
            <a:pPr>
              <a:lnSpc>
                <a:spcPct val="100000"/>
              </a:lnSpc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45136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2DA21C6-0CE0-5795-FBB7-324BDB7F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91902"/>
          </a:xfrm>
        </p:spPr>
        <p:txBody>
          <a:bodyPr>
            <a:normAutofit/>
          </a:bodyPr>
          <a:lstStyle/>
          <a:p>
            <a:r>
              <a:rPr lang="tr-TR" dirty="0" err="1"/>
              <a:t>Methodology</a:t>
            </a:r>
            <a:r>
              <a:rPr lang="tr-TR" dirty="0"/>
              <a:t>  </a:t>
            </a:r>
            <a:r>
              <a:rPr lang="tr-TR" dirty="0" err="1"/>
              <a:t>Predictive</a:t>
            </a:r>
            <a:r>
              <a:rPr lang="tr-TR" dirty="0"/>
              <a:t> Analysis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FB857F-0BB1-C3F9-70CB-0AC62E9B7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700">
                <a:latin typeface="Bahnschrift Condensed" panose="020B0502040204020203" pitchFamily="34" charset="0"/>
              </a:rPr>
              <a:t>Machine learning models were used to predict whether a rocket launch would be successful based on several features.</a:t>
            </a:r>
          </a:p>
          <a:p>
            <a:pPr>
              <a:lnSpc>
                <a:spcPct val="100000"/>
              </a:lnSpc>
              <a:buNone/>
            </a:pPr>
            <a:r>
              <a:rPr lang="en-US" sz="1700" b="1">
                <a:latin typeface="Bahnschrift Condensed" panose="020B0502040204020203" pitchFamily="34" charset="0"/>
              </a:rPr>
              <a:t>Approach:</a:t>
            </a:r>
            <a:endParaRPr lang="en-US" sz="1700"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>
                <a:latin typeface="Bahnschrift Condensed" panose="020B0502040204020203" pitchFamily="34" charset="0"/>
              </a:rPr>
              <a:t>Data was split into training and test sets (80/20)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>
                <a:latin typeface="Bahnschrift Condensed" panose="020B0502040204020203" pitchFamily="34" charset="0"/>
              </a:rPr>
              <a:t>Logistic Regression and Random Forest classifiers were applied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>
                <a:latin typeface="Bahnschrift Condensed" panose="020B0502040204020203" pitchFamily="34" charset="0"/>
              </a:rPr>
              <a:t>Accuracy, precision, and recall were calculated for evaluation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>
                <a:latin typeface="Bahnschrift Condensed" panose="020B0502040204020203" pitchFamily="34" charset="0"/>
              </a:rPr>
              <a:t>The best-performing model was selected based on test accuracy</a:t>
            </a:r>
          </a:p>
          <a:p>
            <a:pPr>
              <a:lnSpc>
                <a:spcPct val="100000"/>
              </a:lnSpc>
            </a:pPr>
            <a:endParaRPr lang="tr-TR" sz="1700"/>
          </a:p>
        </p:txBody>
      </p:sp>
      <p:pic>
        <p:nvPicPr>
          <p:cNvPr id="5" name="Picture 4" descr="Kabarcık 'ta koyun">
            <a:extLst>
              <a:ext uri="{FF2B5EF4-FFF2-40B4-BE49-F238E27FC236}">
                <a16:creationId xmlns:a16="http://schemas.microsoft.com/office/drawing/2014/main" id="{C8BBFB99-E76A-49F0-F022-6F878DC6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94" r="23524" b="1"/>
          <a:stretch/>
        </p:blipFill>
        <p:spPr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2176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rformans düşüşünü gösteren büyüteç">
            <a:extLst>
              <a:ext uri="{FF2B5EF4-FFF2-40B4-BE49-F238E27FC236}">
                <a16:creationId xmlns:a16="http://schemas.microsoft.com/office/drawing/2014/main" id="{F096F178-E42A-3B1B-8080-DD26C5905A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220" b="145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EC7751-495D-487E-B212-AB1DD0DB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"/>
            <a:ext cx="12188952" cy="312661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36200">
                <a:srgbClr val="000000">
                  <a:alpha val="33000"/>
                </a:srgbClr>
              </a:gs>
              <a:gs pos="0">
                <a:srgbClr val="00000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98CD139-2CBD-43E2-4B30-2F917954E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3960"/>
            <a:ext cx="6302803" cy="130551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rgbClr val="FFFFFF"/>
                </a:solidFill>
              </a:rPr>
              <a:t>EDA &amp; Visual Analytics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00DF8D-2CBA-449E-B29E-B111149DF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2" y="4142197"/>
            <a:ext cx="12191999" cy="27158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55000">
                <a:srgbClr val="000000">
                  <a:alpha val="37000"/>
                </a:srgbClr>
              </a:gs>
              <a:gs pos="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4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1946</Words>
  <Application>Microsoft Office PowerPoint</Application>
  <PresentationFormat>Geniş ekran</PresentationFormat>
  <Paragraphs>172</Paragraphs>
  <Slides>41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41</vt:i4>
      </vt:variant>
    </vt:vector>
  </HeadingPairs>
  <TitlesOfParts>
    <vt:vector size="46" baseType="lpstr">
      <vt:lpstr>Arial</vt:lpstr>
      <vt:lpstr>Avenir Next LT Pro</vt:lpstr>
      <vt:lpstr>Bahnschrift Condensed</vt:lpstr>
      <vt:lpstr>Posterama</vt:lpstr>
      <vt:lpstr>SplashVTI</vt:lpstr>
      <vt:lpstr>Applied Data Science Capstone</vt:lpstr>
      <vt:lpstr>Executive Summary</vt:lpstr>
      <vt:lpstr>PowerPoint Sunusu</vt:lpstr>
      <vt:lpstr>Methodology</vt:lpstr>
      <vt:lpstr>Methodology  Overview</vt:lpstr>
      <vt:lpstr>Methodology – Data Collection &amp; Wrangling</vt:lpstr>
      <vt:lpstr>Methodology – EDA &amp; Interactive Analytics</vt:lpstr>
      <vt:lpstr>Methodology  Predictive Analysis</vt:lpstr>
      <vt:lpstr>EDA &amp; Visual Analytics</vt:lpstr>
      <vt:lpstr>Tools and Libraries</vt:lpstr>
      <vt:lpstr>Key Exploratory Steps</vt:lpstr>
      <vt:lpstr>Interactive Dashboard Features</vt:lpstr>
      <vt:lpstr>EDA Visualization Results</vt:lpstr>
      <vt:lpstr>Flight Number vs. Payload Mass</vt:lpstr>
      <vt:lpstr>Flight Number vs. Launch Site</vt:lpstr>
      <vt:lpstr>Payload Mass vs. Launch Site</vt:lpstr>
      <vt:lpstr>Flight Number vs. Orbit Type</vt:lpstr>
      <vt:lpstr>Payload Mass vs. Orbit Type</vt:lpstr>
      <vt:lpstr>SQL EDA Results</vt:lpstr>
      <vt:lpstr>Launch Site Distribution</vt:lpstr>
      <vt:lpstr>Cape Canaveral Activity Sample</vt:lpstr>
      <vt:lpstr>NASA Payload Contribution</vt:lpstr>
      <vt:lpstr>Average Payload Capacity by Booster</vt:lpstr>
      <vt:lpstr>First Successful Ground Landing</vt:lpstr>
      <vt:lpstr>Top Performing Booster Versions</vt:lpstr>
      <vt:lpstr>Key Takeaways from SQL Analysis</vt:lpstr>
      <vt:lpstr>Folium Interactive Map Results</vt:lpstr>
      <vt:lpstr>Launch Site Locations</vt:lpstr>
      <vt:lpstr>Launch Site Clustering by Success Rate</vt:lpstr>
      <vt:lpstr>Proximity Analysis with Nearby Infrastructure</vt:lpstr>
      <vt:lpstr>Plotly Dash Dashboard Results</vt:lpstr>
      <vt:lpstr>Dashboard Overview  SpaceX Launch Analytics</vt:lpstr>
      <vt:lpstr>Launch Site Performance Comparison</vt:lpstr>
      <vt:lpstr>Payload vs. Success Rate Trends</vt:lpstr>
      <vt:lpstr>Booster Version Analysis</vt:lpstr>
      <vt:lpstr>Filtering</vt:lpstr>
      <vt:lpstr>Interactive Filters &amp; Customization</vt:lpstr>
      <vt:lpstr>Predictive Analysis</vt:lpstr>
      <vt:lpstr>PowerPoint Sunusu</vt:lpstr>
      <vt:lpstr>PowerPoint Sunusu</vt:lpstr>
      <vt:lpstr>Conclusion &amp;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Emre Kahraman</dc:creator>
  <cp:lastModifiedBy>Emre Kahraman</cp:lastModifiedBy>
  <cp:revision>3</cp:revision>
  <dcterms:created xsi:type="dcterms:W3CDTF">2025-04-04T15:34:37Z</dcterms:created>
  <dcterms:modified xsi:type="dcterms:W3CDTF">2025-04-04T17:27:25Z</dcterms:modified>
</cp:coreProperties>
</file>